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xLWVkgK6K2ks/5z5kUChh+qG5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5183188" y="987425"/>
            <a:ext cx="6172200" cy="4873625"/>
          </a:xfrm>
          <a:prstGeom prst="rect">
            <a:avLst/>
          </a:prstGeom>
          <a:noFill/>
          <a:ln>
            <a:noFill/>
          </a:ln>
        </p:spPr>
      </p:sp>
      <p:sp>
        <p:nvSpPr>
          <p:cNvPr id="68" name="Google Shape;68;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5496"/>
        </a:solidFill>
      </p:bgPr>
    </p:bg>
    <p:spTree>
      <p:nvGrpSpPr>
        <p:cNvPr id="87" name="Shape 87"/>
        <p:cNvGrpSpPr/>
        <p:nvPr/>
      </p:nvGrpSpPr>
      <p:grpSpPr>
        <a:xfrm>
          <a:off x="0" y="0"/>
          <a:ext cx="0" cy="0"/>
          <a:chOff x="0" y="0"/>
          <a:chExt cx="0" cy="0"/>
        </a:xfrm>
      </p:grpSpPr>
      <p:sp>
        <p:nvSpPr>
          <p:cNvPr id="88" name="Google Shape;88;p1"/>
          <p:cNvSpPr txBox="1"/>
          <p:nvPr/>
        </p:nvSpPr>
        <p:spPr>
          <a:xfrm>
            <a:off x="888273" y="2393297"/>
            <a:ext cx="10750731"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chemeClr val="lt1"/>
                </a:solidFill>
                <a:latin typeface="Calibri"/>
                <a:ea typeface="Calibri"/>
                <a:cs typeface="Calibri"/>
                <a:sym typeface="Calibri"/>
              </a:rPr>
              <a:t>Information Flow: From DNA to RNA to Protein</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Course: BIO101 (Introduction to Biology)</a:t>
            </a:r>
            <a:endParaRPr/>
          </a:p>
          <a:p>
            <a:pPr indent="0" lvl="0" marL="0" marR="0" rtl="0" algn="l">
              <a:spcBef>
                <a:spcPts val="0"/>
              </a:spcBef>
              <a:spcAft>
                <a:spcPts val="0"/>
              </a:spcAft>
              <a:buNone/>
            </a:pPr>
            <a:r>
              <a:rPr b="1" lang="en-US" sz="4400">
                <a:solidFill>
                  <a:schemeClr val="lt1"/>
                </a:solidFill>
                <a:latin typeface="Calibri"/>
                <a:ea typeface="Calibri"/>
                <a:cs typeface="Calibri"/>
                <a:sym typeface="Calibri"/>
              </a:rPr>
              <a:t>Part: 1, 2 &amp; 3 </a:t>
            </a:r>
            <a:endParaRPr b="1" sz="440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sp>
        <p:nvSpPr>
          <p:cNvPr id="168" name="Google Shape;168;p10"/>
          <p:cNvSpPr/>
          <p:nvPr/>
        </p:nvSpPr>
        <p:spPr>
          <a:xfrm>
            <a:off x="402956" y="857250"/>
            <a:ext cx="4076054" cy="51434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000">
                <a:solidFill>
                  <a:schemeClr val="accent5"/>
                </a:solidFill>
                <a:latin typeface="Calibri"/>
                <a:ea typeface="Calibri"/>
                <a:cs typeface="Calibri"/>
                <a:sym typeface="Calibri"/>
              </a:rPr>
              <a:t>Overview of The Transcription of An Entire Gene </a:t>
            </a:r>
            <a:endParaRPr/>
          </a:p>
        </p:txBody>
      </p:sp>
      <p:sp>
        <p:nvSpPr>
          <p:cNvPr id="169" name="Google Shape;169;p10"/>
          <p:cNvSpPr/>
          <p:nvPr/>
        </p:nvSpPr>
        <p:spPr>
          <a:xfrm>
            <a:off x="4618495" y="232475"/>
            <a:ext cx="7315200" cy="6292312"/>
          </a:xfrm>
          <a:prstGeom prst="rect">
            <a:avLst/>
          </a:prstGeom>
          <a:noFill/>
          <a:ln>
            <a:noFill/>
          </a:ln>
        </p:spPr>
        <p:txBody>
          <a:bodyPr anchorCtr="0" anchor="ctr" bIns="45700" lIns="91425" spcFirstLastPara="1" rIns="91425" wrap="square" tIns="45700">
            <a:noAutofit/>
          </a:bodyPr>
          <a:lstStyle/>
          <a:p>
            <a:pPr indent="0" lvl="0" marL="114300" marR="0" rtl="0" algn="l">
              <a:spcBef>
                <a:spcPts val="0"/>
              </a:spcBef>
              <a:spcAft>
                <a:spcPts val="0"/>
              </a:spcAft>
              <a:buNone/>
            </a:pPr>
            <a:r>
              <a:rPr b="1" lang="en-US" sz="1600">
                <a:solidFill>
                  <a:schemeClr val="dk1"/>
                </a:solidFill>
                <a:latin typeface="Calibri"/>
                <a:ea typeface="Calibri"/>
                <a:cs typeface="Calibri"/>
                <a:sym typeface="Calibri"/>
              </a:rPr>
              <a:t>1. Initiation of transcription </a:t>
            </a:r>
            <a:endParaRPr/>
          </a:p>
          <a:p>
            <a:pPr indent="81280" lvl="0" marL="0" marR="0" rtl="0" algn="l">
              <a:spcBef>
                <a:spcPts val="600"/>
              </a:spcBef>
              <a:spcAft>
                <a:spcPts val="0"/>
              </a:spcAft>
              <a:buClr>
                <a:srgbClr val="E9EDF1"/>
              </a:buClr>
              <a:buSzPts val="1280"/>
              <a:buFont typeface="Noto Sans Symbols"/>
              <a:buNone/>
            </a:pPr>
            <a:r>
              <a:t/>
            </a:r>
            <a:endParaRPr b="1" sz="16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280"/>
              <a:buFont typeface="Arial"/>
              <a:buChar char="•"/>
            </a:pPr>
            <a:r>
              <a:rPr lang="en-US" sz="1600">
                <a:solidFill>
                  <a:schemeClr val="dk1"/>
                </a:solidFill>
                <a:latin typeface="Calibri"/>
                <a:ea typeface="Calibri"/>
                <a:cs typeface="Calibri"/>
                <a:sym typeface="Calibri"/>
              </a:rPr>
              <a:t>The “start transcribing” signal is a nucleotide sequence called a </a:t>
            </a:r>
            <a:r>
              <a:rPr b="1" lang="en-US" sz="1600">
                <a:solidFill>
                  <a:schemeClr val="dk1"/>
                </a:solidFill>
                <a:latin typeface="Calibri"/>
                <a:ea typeface="Calibri"/>
                <a:cs typeface="Calibri"/>
                <a:sym typeface="Calibri"/>
              </a:rPr>
              <a:t>promoter</a:t>
            </a:r>
            <a:r>
              <a:rPr lang="en-US" sz="1600">
                <a:solidFill>
                  <a:schemeClr val="dk1"/>
                </a:solidFill>
                <a:latin typeface="Calibri"/>
                <a:ea typeface="Calibri"/>
                <a:cs typeface="Calibri"/>
                <a:sym typeface="Calibri"/>
              </a:rPr>
              <a:t>, which is in the DNA at the beginning of the gene. A promoter is a specific place where RNA polymerase attaches. The first phase of transcription, called initiation, is the attachment of RNA polymerase to the promoter and the start of RNA synthesis. </a:t>
            </a:r>
            <a:endParaRPr/>
          </a:p>
          <a:p>
            <a:pPr indent="81280" lvl="0" marL="0" marR="0" rtl="0" algn="l">
              <a:spcBef>
                <a:spcPts val="600"/>
              </a:spcBef>
              <a:spcAft>
                <a:spcPts val="0"/>
              </a:spcAft>
              <a:buClr>
                <a:srgbClr val="E9EDF1"/>
              </a:buClr>
              <a:buSzPts val="1280"/>
              <a:buFont typeface="Noto Sans Symbols"/>
              <a:buNone/>
            </a:pPr>
            <a:r>
              <a:t/>
            </a:r>
            <a:endParaRPr sz="1600">
              <a:solidFill>
                <a:schemeClr val="dk1"/>
              </a:solidFill>
              <a:latin typeface="Calibri"/>
              <a:ea typeface="Calibri"/>
              <a:cs typeface="Calibri"/>
              <a:sym typeface="Calibri"/>
            </a:endParaRPr>
          </a:p>
          <a:p>
            <a:pPr indent="0" lvl="0" marL="0" marR="0" rtl="0" algn="l">
              <a:spcBef>
                <a:spcPts val="600"/>
              </a:spcBef>
              <a:spcAft>
                <a:spcPts val="0"/>
              </a:spcAft>
              <a:buClr>
                <a:srgbClr val="E9EDF1"/>
              </a:buClr>
              <a:buSzPts val="1280"/>
              <a:buFont typeface="Noto Sans Symbols"/>
              <a:buChar char="▪"/>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2. RNA Elongation </a:t>
            </a:r>
            <a:endParaRPr/>
          </a:p>
          <a:p>
            <a:pPr indent="81280" lvl="0" marL="0" marR="0" rtl="0" algn="l">
              <a:spcBef>
                <a:spcPts val="600"/>
              </a:spcBef>
              <a:spcAft>
                <a:spcPts val="0"/>
              </a:spcAft>
              <a:buClr>
                <a:srgbClr val="E9EDF1"/>
              </a:buClr>
              <a:buSzPts val="128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280"/>
              <a:buFont typeface="Arial"/>
              <a:buChar char="•"/>
            </a:pPr>
            <a:r>
              <a:rPr lang="en-US" sz="1600">
                <a:solidFill>
                  <a:schemeClr val="dk1"/>
                </a:solidFill>
                <a:latin typeface="Calibri"/>
                <a:ea typeface="Calibri"/>
                <a:cs typeface="Calibri"/>
                <a:sym typeface="Calibri"/>
              </a:rPr>
              <a:t>During the second phase of transcription, elongation, the RNA grows longer. As RNA synthesis continues, the RNA strand peels away from its DNA template, allowing the two separated DNA strands to come back together in the region already transcribed. </a:t>
            </a:r>
            <a:endParaRPr/>
          </a:p>
          <a:p>
            <a:pPr indent="81280" lvl="0" marL="0" marR="0" rtl="0" algn="l">
              <a:spcBef>
                <a:spcPts val="600"/>
              </a:spcBef>
              <a:spcAft>
                <a:spcPts val="0"/>
              </a:spcAft>
              <a:buClr>
                <a:srgbClr val="E9EDF1"/>
              </a:buClr>
              <a:buSzPts val="1280"/>
              <a:buFont typeface="Noto Sans Symbols"/>
              <a:buNone/>
            </a:pPr>
            <a:r>
              <a:t/>
            </a:r>
            <a:endParaRPr sz="1600">
              <a:solidFill>
                <a:schemeClr val="dk1"/>
              </a:solidFill>
              <a:latin typeface="Calibri"/>
              <a:ea typeface="Calibri"/>
              <a:cs typeface="Calibri"/>
              <a:sym typeface="Calibri"/>
            </a:endParaRPr>
          </a:p>
          <a:p>
            <a:pPr indent="0" lvl="0" marL="0" marR="0" rtl="0" algn="l">
              <a:spcBef>
                <a:spcPts val="600"/>
              </a:spcBef>
              <a:spcAft>
                <a:spcPts val="0"/>
              </a:spcAft>
              <a:buClr>
                <a:srgbClr val="E9EDF1"/>
              </a:buClr>
              <a:buSzPts val="1280"/>
              <a:buFont typeface="Noto Sans Symbols"/>
              <a:buChar char="▪"/>
            </a:pPr>
            <a:r>
              <a:rPr b="1" lang="en-US" sz="1600">
                <a:solidFill>
                  <a:schemeClr val="dk1"/>
                </a:solidFill>
                <a:latin typeface="Calibri"/>
                <a:ea typeface="Calibri"/>
                <a:cs typeface="Calibri"/>
                <a:sym typeface="Calibri"/>
              </a:rPr>
              <a:t>3. Termination of transcription </a:t>
            </a:r>
            <a:endParaRPr/>
          </a:p>
          <a:p>
            <a:pPr indent="81280" lvl="0" marL="0" marR="0" rtl="0" algn="l">
              <a:spcBef>
                <a:spcPts val="600"/>
              </a:spcBef>
              <a:spcAft>
                <a:spcPts val="0"/>
              </a:spcAft>
              <a:buClr>
                <a:srgbClr val="E9EDF1"/>
              </a:buClr>
              <a:buSzPts val="1280"/>
              <a:buFont typeface="Noto Sans Symbols"/>
              <a:buNone/>
            </a:pPr>
            <a:r>
              <a:t/>
            </a:r>
            <a:endParaRPr b="1" sz="16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280"/>
              <a:buFont typeface="Arial"/>
              <a:buChar char="•"/>
            </a:pPr>
            <a:r>
              <a:rPr lang="en-US" sz="1600">
                <a:solidFill>
                  <a:schemeClr val="dk1"/>
                </a:solidFill>
                <a:latin typeface="Calibri"/>
                <a:ea typeface="Calibri"/>
                <a:cs typeface="Calibri"/>
                <a:sym typeface="Calibri"/>
              </a:rPr>
              <a:t>In the third phase, termination, the RNA polymerase reaches a special sequence of bases in the DNA template called a </a:t>
            </a:r>
            <a:r>
              <a:rPr b="1" lang="en-US" sz="1600">
                <a:solidFill>
                  <a:schemeClr val="dk1"/>
                </a:solidFill>
                <a:latin typeface="Calibri"/>
                <a:ea typeface="Calibri"/>
                <a:cs typeface="Calibri"/>
                <a:sym typeface="Calibri"/>
              </a:rPr>
              <a:t>terminator</a:t>
            </a:r>
            <a:r>
              <a:rPr lang="en-US" sz="1600">
                <a:solidFill>
                  <a:schemeClr val="dk1"/>
                </a:solidFill>
                <a:latin typeface="Calibri"/>
                <a:ea typeface="Calibri"/>
                <a:cs typeface="Calibri"/>
                <a:sym typeface="Calibri"/>
              </a:rPr>
              <a:t>. This sequence signals the end of the gene. At this point, the polymerase molecule detaches from the RNA molecule and the gene, and the DNA strands rejoin. </a:t>
            </a:r>
            <a:endParaRPr/>
          </a:p>
          <a:p>
            <a:pPr indent="81280" lvl="0" marL="0" marR="0" rtl="0" algn="l">
              <a:spcBef>
                <a:spcPts val="600"/>
              </a:spcBef>
              <a:spcAft>
                <a:spcPts val="0"/>
              </a:spcAft>
              <a:buClr>
                <a:srgbClr val="E9EDF1"/>
              </a:buClr>
              <a:buSzPts val="1280"/>
              <a:buFont typeface="Noto Sans Symbols"/>
              <a:buNone/>
            </a:pPr>
            <a:r>
              <a:t/>
            </a:r>
            <a:endParaRPr sz="1600">
              <a:solidFill>
                <a:schemeClr val="dk1"/>
              </a:solidFill>
              <a:latin typeface="Calibri"/>
              <a:ea typeface="Calibri"/>
              <a:cs typeface="Calibri"/>
              <a:sym typeface="Calibri"/>
            </a:endParaRPr>
          </a:p>
        </p:txBody>
      </p:sp>
      <p:pic>
        <p:nvPicPr>
          <p:cNvPr id="170" name="Google Shape;170;p10"/>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5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5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5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5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500"/>
                                        <p:tgtEl>
                                          <p:spTgt spid="1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Effect filter="fade" transition="in">
                                      <p:cBhvr>
                                        <p:cTn dur="500"/>
                                        <p:tgtEl>
                                          <p:spTgt spid="1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Effect filter="fade" transition="in">
                                      <p:cBhvr>
                                        <p:cTn dur="500"/>
                                        <p:tgtEl>
                                          <p:spTgt spid="1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7" st="7"/>
                                            </p:txEl>
                                          </p:spTgt>
                                        </p:tgtEl>
                                        <p:attrNameLst>
                                          <p:attrName>style.visibility</p:attrName>
                                        </p:attrNameLst>
                                      </p:cBhvr>
                                      <p:to>
                                        <p:strVal val="visible"/>
                                      </p:to>
                                    </p:set>
                                    <p:animEffect filter="fade" transition="in">
                                      <p:cBhvr>
                                        <p:cTn dur="500"/>
                                        <p:tgtEl>
                                          <p:spTgt spid="1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8" st="8"/>
                                            </p:txEl>
                                          </p:spTgt>
                                        </p:tgtEl>
                                        <p:attrNameLst>
                                          <p:attrName>style.visibility</p:attrName>
                                        </p:attrNameLst>
                                      </p:cBhvr>
                                      <p:to>
                                        <p:strVal val="visible"/>
                                      </p:to>
                                    </p:set>
                                    <p:animEffect filter="fade" transition="in">
                                      <p:cBhvr>
                                        <p:cTn dur="500"/>
                                        <p:tgtEl>
                                          <p:spTgt spid="1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9" st="9"/>
                                            </p:txEl>
                                          </p:spTgt>
                                        </p:tgtEl>
                                        <p:attrNameLst>
                                          <p:attrName>style.visibility</p:attrName>
                                        </p:attrNameLst>
                                      </p:cBhvr>
                                      <p:to>
                                        <p:strVal val="visible"/>
                                      </p:to>
                                    </p:set>
                                    <p:animEffect filter="fade" transition="in">
                                      <p:cBhvr>
                                        <p:cTn dur="500"/>
                                        <p:tgtEl>
                                          <p:spTgt spid="1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0" st="10"/>
                                            </p:txEl>
                                          </p:spTgt>
                                        </p:tgtEl>
                                        <p:attrNameLst>
                                          <p:attrName>style.visibility</p:attrName>
                                        </p:attrNameLst>
                                      </p:cBhvr>
                                      <p:to>
                                        <p:strVal val="visible"/>
                                      </p:to>
                                    </p:set>
                                    <p:animEffect filter="fade" transition="in">
                                      <p:cBhvr>
                                        <p:cTn dur="500"/>
                                        <p:tgtEl>
                                          <p:spTgt spid="1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1" st="11"/>
                                            </p:txEl>
                                          </p:spTgt>
                                        </p:tgtEl>
                                        <p:attrNameLst>
                                          <p:attrName>style.visibility</p:attrName>
                                        </p:attrNameLst>
                                      </p:cBhvr>
                                      <p:to>
                                        <p:strVal val="visible"/>
                                      </p:to>
                                    </p:set>
                                    <p:animEffect filter="fade" transition="in">
                                      <p:cBhvr>
                                        <p:cTn dur="500"/>
                                        <p:tgtEl>
                                          <p:spTgt spid="16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pic>
        <p:nvPicPr>
          <p:cNvPr id="175" name="Google Shape;175;p11"/>
          <p:cNvPicPr preferRelativeResize="0"/>
          <p:nvPr/>
        </p:nvPicPr>
        <p:blipFill rotWithShape="1">
          <a:blip r:embed="rId3">
            <a:alphaModFix/>
          </a:blip>
          <a:srcRect b="0" l="0" r="0" t="0"/>
          <a:stretch/>
        </p:blipFill>
        <p:spPr>
          <a:xfrm>
            <a:off x="852407" y="3587535"/>
            <a:ext cx="9484962" cy="2746106"/>
          </a:xfrm>
          <a:prstGeom prst="rect">
            <a:avLst/>
          </a:prstGeom>
          <a:noFill/>
          <a:ln>
            <a:noFill/>
          </a:ln>
        </p:spPr>
      </p:pic>
      <p:pic>
        <p:nvPicPr>
          <p:cNvPr id="176" name="Google Shape;176;p11"/>
          <p:cNvPicPr preferRelativeResize="0"/>
          <p:nvPr/>
        </p:nvPicPr>
        <p:blipFill rotWithShape="1">
          <a:blip r:embed="rId4">
            <a:alphaModFix/>
          </a:blip>
          <a:srcRect b="0" l="0" r="0" t="0"/>
          <a:stretch/>
        </p:blipFill>
        <p:spPr>
          <a:xfrm>
            <a:off x="5610385" y="538683"/>
            <a:ext cx="4556501" cy="3048852"/>
          </a:xfrm>
          <a:prstGeom prst="rect">
            <a:avLst/>
          </a:prstGeom>
          <a:noFill/>
          <a:ln>
            <a:noFill/>
          </a:ln>
        </p:spPr>
      </p:pic>
      <p:sp>
        <p:nvSpPr>
          <p:cNvPr id="177" name="Google Shape;177;p11"/>
          <p:cNvSpPr/>
          <p:nvPr/>
        </p:nvSpPr>
        <p:spPr>
          <a:xfrm>
            <a:off x="937650" y="1310987"/>
            <a:ext cx="455650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Transcription of a gene. </a:t>
            </a:r>
            <a:r>
              <a:rPr lang="en-US" sz="1800">
                <a:solidFill>
                  <a:schemeClr val="dk1"/>
                </a:solidFill>
                <a:latin typeface="Arial"/>
                <a:ea typeface="Arial"/>
                <a:cs typeface="Arial"/>
                <a:sym typeface="Arial"/>
              </a:rPr>
              <a:t>The transcription of an entire gene occurs in three phases: initiation, elongation, and termination of the RNA. The section of DNA where the RNA polymerase starts is called the promoter; the place where it stops is called the terminator. </a:t>
            </a:r>
            <a:endParaRPr sz="1800">
              <a:solidFill>
                <a:schemeClr val="dk1"/>
              </a:solidFill>
              <a:latin typeface="Calibri"/>
              <a:ea typeface="Calibri"/>
              <a:cs typeface="Calibri"/>
              <a:sym typeface="Calibri"/>
            </a:endParaRPr>
          </a:p>
        </p:txBody>
      </p:sp>
      <p:pic>
        <p:nvPicPr>
          <p:cNvPr id="178" name="Google Shape;178;p11"/>
          <p:cNvPicPr preferRelativeResize="0"/>
          <p:nvPr/>
        </p:nvPicPr>
        <p:blipFill rotWithShape="1">
          <a:blip r:embed="rId5">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 name="Shape 182"/>
        <p:cNvGrpSpPr/>
        <p:nvPr/>
      </p:nvGrpSpPr>
      <p:grpSpPr>
        <a:xfrm>
          <a:off x="0" y="0"/>
          <a:ext cx="0" cy="0"/>
          <a:chOff x="0" y="0"/>
          <a:chExt cx="0" cy="0"/>
        </a:xfrm>
      </p:grpSpPr>
      <p:sp>
        <p:nvSpPr>
          <p:cNvPr id="183" name="Google Shape;183;p12"/>
          <p:cNvSpPr/>
          <p:nvPr/>
        </p:nvSpPr>
        <p:spPr>
          <a:xfrm>
            <a:off x="232476" y="857250"/>
            <a:ext cx="4401517" cy="51434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accent5"/>
                </a:solidFill>
                <a:latin typeface="Calibri"/>
                <a:ea typeface="Calibri"/>
                <a:cs typeface="Calibri"/>
                <a:sym typeface="Calibri"/>
              </a:rPr>
              <a:t>The Processing of Eukaryotic RNA </a:t>
            </a:r>
            <a:endParaRPr/>
          </a:p>
        </p:txBody>
      </p:sp>
      <p:sp>
        <p:nvSpPr>
          <p:cNvPr id="184" name="Google Shape;184;p12"/>
          <p:cNvSpPr txBox="1"/>
          <p:nvPr/>
        </p:nvSpPr>
        <p:spPr>
          <a:xfrm>
            <a:off x="4866469" y="232476"/>
            <a:ext cx="7093055" cy="5920351"/>
          </a:xfrm>
          <a:prstGeom prst="rect">
            <a:avLst/>
          </a:prstGeom>
          <a:noFill/>
          <a:ln>
            <a:noFill/>
          </a:ln>
        </p:spPr>
        <p:txBody>
          <a:bodyPr anchorCtr="0" anchor="ctr" bIns="45700" lIns="91425" spcFirstLastPara="1" rIns="91425" wrap="square" tIns="45700">
            <a:noAutofit/>
          </a:bodyPr>
          <a:lstStyle/>
          <a:p>
            <a:pPr indent="86360" lvl="0" marL="0" marR="0" rtl="0" algn="l">
              <a:spcBef>
                <a:spcPts val="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There are two ways to process eukaryotic mRNA and and make ready for translation: cap and tail, splicing.</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Cap and tail is the addition of extra nucleotides to the ends of the RNA transcript. It protects the RNA from attack by cellular enzymes and help ribosomes recognize the RNA as mRNA. </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Another type of RNA processing, which is called RNA splicing deals with the two regions of a gene: intron (non-coding) and exon (coding), both exons and introns are transcribed from DNA into RNA. The noncoding stretches of nucleotides interrupt the nucleotides that code for amino acids and need to be removed before the RNA leaves the nucleus and the exons are joined to produce an mRNA molecule with a continuous coding sequence. </a:t>
            </a:r>
            <a:endParaRPr/>
          </a:p>
          <a:p>
            <a:pPr indent="0" lvl="0" marL="0" marR="0" rtl="0" algn="l">
              <a:spcBef>
                <a:spcPts val="600"/>
              </a:spcBef>
              <a:spcAft>
                <a:spcPts val="0"/>
              </a:spcAft>
              <a:buNone/>
            </a:pPr>
            <a:r>
              <a:rPr lang="en-US" sz="1700">
                <a:solidFill>
                  <a:schemeClr val="dk1"/>
                </a:solidFill>
                <a:latin typeface="Calibri"/>
                <a:ea typeface="Calibri"/>
                <a:cs typeface="Calibri"/>
                <a:sym typeface="Calibri"/>
              </a:rPr>
              <a:t> </a:t>
            </a:r>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RNA splicing is believed to play a significant role in humans in allowing our approximately 21,000 genes to produce many thousands more polypeptides. This is accomplished by varying the exons that are included in the final mRNA. </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p:txBody>
      </p:sp>
      <p:pic>
        <p:nvPicPr>
          <p:cNvPr id="185" name="Google Shape;185;p12"/>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 name="Shape 189"/>
        <p:cNvGrpSpPr/>
        <p:nvPr/>
      </p:nvGrpSpPr>
      <p:grpSpPr>
        <a:xfrm>
          <a:off x="0" y="0"/>
          <a:ext cx="0" cy="0"/>
          <a:chOff x="0" y="0"/>
          <a:chExt cx="0" cy="0"/>
        </a:xfrm>
      </p:grpSpPr>
      <p:sp>
        <p:nvSpPr>
          <p:cNvPr id="190" name="Google Shape;190;p13"/>
          <p:cNvSpPr/>
          <p:nvPr/>
        </p:nvSpPr>
        <p:spPr>
          <a:xfrm>
            <a:off x="838201" y="857251"/>
            <a:ext cx="5914937" cy="14210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accent5"/>
                </a:solidFill>
                <a:latin typeface="Calibri"/>
                <a:ea typeface="Calibri"/>
                <a:cs typeface="Calibri"/>
                <a:sym typeface="Calibri"/>
              </a:rPr>
              <a:t>Messenger RNA (mRNA)</a:t>
            </a:r>
            <a:endParaRPr/>
          </a:p>
        </p:txBody>
      </p:sp>
      <p:sp>
        <p:nvSpPr>
          <p:cNvPr id="191" name="Google Shape;191;p13"/>
          <p:cNvSpPr/>
          <p:nvPr/>
        </p:nvSpPr>
        <p:spPr>
          <a:xfrm>
            <a:off x="567734" y="2728804"/>
            <a:ext cx="5914938" cy="2986087"/>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rgbClr val="E9EDF1"/>
              </a:buClr>
              <a:buSzPts val="1280"/>
              <a:buFont typeface="Arial"/>
              <a:buChar char="•"/>
            </a:pPr>
            <a:r>
              <a:rPr lang="en-US" sz="1600">
                <a:solidFill>
                  <a:schemeClr val="dk1"/>
                </a:solidFill>
                <a:latin typeface="Calibri"/>
                <a:ea typeface="Calibri"/>
                <a:cs typeface="Calibri"/>
                <a:sym typeface="Calibri"/>
              </a:rPr>
              <a:t>In animal, plant and fungal cells, the instructions for making proteins and the structures where proteins are made are found in two different locations. DNA is stored in the nucleus, while proteins are assembled from free amino acids in the cytoplasm in structures called ribosomes.</a:t>
            </a:r>
            <a:endParaRPr/>
          </a:p>
          <a:p>
            <a:pPr indent="81280" lvl="0" marL="0" marR="0" rtl="0" algn="l">
              <a:spcBef>
                <a:spcPts val="600"/>
              </a:spcBef>
              <a:spcAft>
                <a:spcPts val="0"/>
              </a:spcAft>
              <a:buClr>
                <a:srgbClr val="E9EDF1"/>
              </a:buClr>
              <a:buSzPts val="128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280"/>
              <a:buFont typeface="Arial"/>
              <a:buChar char="•"/>
            </a:pPr>
            <a:r>
              <a:rPr lang="en-US" sz="1600">
                <a:solidFill>
                  <a:schemeClr val="dk1"/>
                </a:solidFill>
                <a:latin typeface="Calibri"/>
                <a:ea typeface="Calibri"/>
                <a:cs typeface="Calibri"/>
                <a:sym typeface="Calibri"/>
              </a:rPr>
              <a:t>A chemical called messenger RNA (mRNA) is made in the nucleus and carries a copy of the DNA base sequence of a specific gene to the cytoplasm. Ribosomes attach to the mRNA and the instructions it carries are used to assemble amino acids in the correct order to make a specific protein. </a:t>
            </a:r>
            <a:endParaRPr/>
          </a:p>
        </p:txBody>
      </p:sp>
      <p:pic>
        <p:nvPicPr>
          <p:cNvPr descr="A picture containing device&#10;&#10;Description automatically generated" id="192" name="Google Shape;192;p13"/>
          <p:cNvPicPr preferRelativeResize="0"/>
          <p:nvPr/>
        </p:nvPicPr>
        <p:blipFill rotWithShape="1">
          <a:blip r:embed="rId3">
            <a:alphaModFix amt="90000"/>
          </a:blip>
          <a:srcRect b="0" l="0" r="0" t="0"/>
          <a:stretch/>
        </p:blipFill>
        <p:spPr>
          <a:xfrm>
            <a:off x="6664918" y="2278251"/>
            <a:ext cx="5524033" cy="3192651"/>
          </a:xfrm>
          <a:prstGeom prst="rect">
            <a:avLst/>
          </a:prstGeom>
          <a:noFill/>
          <a:ln>
            <a:noFill/>
          </a:ln>
        </p:spPr>
      </p:pic>
      <p:pic>
        <p:nvPicPr>
          <p:cNvPr id="193" name="Google Shape;193;p13"/>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 calcmode="lin" valueType="num">
                                      <p:cBhvr additive="base">
                                        <p:cTn dur="500"/>
                                        <p:tgtEl>
                                          <p:spTgt spid="1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 calcmode="lin" valueType="num">
                                      <p:cBhvr additive="base">
                                        <p:cTn dur="500"/>
                                        <p:tgtEl>
                                          <p:spTgt spid="1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 calcmode="lin" valueType="num">
                                      <p:cBhvr additive="base">
                                        <p:cTn dur="500"/>
                                        <p:tgtEl>
                                          <p:spTgt spid="19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7" name="Shape 197"/>
        <p:cNvGrpSpPr/>
        <p:nvPr/>
      </p:nvGrpSpPr>
      <p:grpSpPr>
        <a:xfrm>
          <a:off x="0" y="0"/>
          <a:ext cx="0" cy="0"/>
          <a:chOff x="0" y="0"/>
          <a:chExt cx="0" cy="0"/>
        </a:xfrm>
      </p:grpSpPr>
      <p:pic>
        <p:nvPicPr>
          <p:cNvPr id="198" name="Google Shape;198;p14"/>
          <p:cNvPicPr preferRelativeResize="0"/>
          <p:nvPr/>
        </p:nvPicPr>
        <p:blipFill rotWithShape="1">
          <a:blip r:embed="rId3">
            <a:alphaModFix/>
          </a:blip>
          <a:srcRect b="0" l="0" r="0" t="0"/>
          <a:stretch/>
        </p:blipFill>
        <p:spPr>
          <a:xfrm>
            <a:off x="1348353" y="1184608"/>
            <a:ext cx="5191932" cy="5225306"/>
          </a:xfrm>
          <a:prstGeom prst="rect">
            <a:avLst/>
          </a:prstGeom>
          <a:noFill/>
          <a:ln>
            <a:noFill/>
          </a:ln>
        </p:spPr>
      </p:pic>
      <p:sp>
        <p:nvSpPr>
          <p:cNvPr id="199" name="Google Shape;199;p14"/>
          <p:cNvSpPr/>
          <p:nvPr/>
        </p:nvSpPr>
        <p:spPr>
          <a:xfrm>
            <a:off x="1908552" y="361653"/>
            <a:ext cx="92047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The Production of Messenger RNA (mRNA) in A Eukaryotic Cell </a:t>
            </a:r>
            <a:endParaRPr/>
          </a:p>
        </p:txBody>
      </p:sp>
      <p:sp>
        <p:nvSpPr>
          <p:cNvPr id="200" name="Google Shape;200;p14"/>
          <p:cNvSpPr/>
          <p:nvPr/>
        </p:nvSpPr>
        <p:spPr>
          <a:xfrm>
            <a:off x="6834753" y="2690336"/>
            <a:ext cx="4448015"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molecule of mRNA that leaves the nucleus is substantially different from the molecule of RNA that was first transcribed from the gene. In the cytoplasm, the coding sequence of the final mRNA will be translated. </a:t>
            </a:r>
            <a:endParaRPr/>
          </a:p>
        </p:txBody>
      </p:sp>
      <p:pic>
        <p:nvPicPr>
          <p:cNvPr id="201" name="Google Shape;201;p14"/>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15"/>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5"/>
          <p:cNvSpPr/>
          <p:nvPr/>
        </p:nvSpPr>
        <p:spPr>
          <a:xfrm>
            <a:off x="0" y="0"/>
            <a:ext cx="12188952" cy="6858000"/>
          </a:xfrm>
          <a:prstGeom prst="rect">
            <a:avLst/>
          </a:pr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8" name="Google Shape;208;p15"/>
          <p:cNvPicPr preferRelativeResize="0"/>
          <p:nvPr/>
        </p:nvPicPr>
        <p:blipFill rotWithShape="1">
          <a:blip r:embed="rId3">
            <a:alphaModFix/>
          </a:blip>
          <a:srcRect b="0" l="0" r="0" t="0"/>
          <a:stretch/>
        </p:blipFill>
        <p:spPr>
          <a:xfrm>
            <a:off x="0" y="0"/>
            <a:ext cx="12188952" cy="6862380"/>
          </a:xfrm>
          <a:prstGeom prst="rect">
            <a:avLst/>
          </a:prstGeom>
          <a:noFill/>
          <a:ln>
            <a:noFill/>
          </a:ln>
        </p:spPr>
      </p:pic>
      <p:sp>
        <p:nvSpPr>
          <p:cNvPr id="209" name="Google Shape;209;p15"/>
          <p:cNvSpPr/>
          <p:nvPr/>
        </p:nvSpPr>
        <p:spPr>
          <a:xfrm>
            <a:off x="0" y="0"/>
            <a:ext cx="12188952" cy="68580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5"/>
          <p:cNvSpPr/>
          <p:nvPr/>
        </p:nvSpPr>
        <p:spPr>
          <a:xfrm>
            <a:off x="536678" y="0"/>
            <a:ext cx="11145980" cy="68707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Calibri"/>
              <a:ea typeface="Calibri"/>
              <a:cs typeface="Calibri"/>
              <a:sym typeface="Calibri"/>
            </a:endParaRPr>
          </a:p>
        </p:txBody>
      </p:sp>
      <p:sp>
        <p:nvSpPr>
          <p:cNvPr id="211" name="Google Shape;211;p15"/>
          <p:cNvSpPr txBox="1"/>
          <p:nvPr/>
        </p:nvSpPr>
        <p:spPr>
          <a:xfrm>
            <a:off x="1191966" y="269718"/>
            <a:ext cx="3629555" cy="1714065"/>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800">
                <a:solidFill>
                  <a:schemeClr val="dk1"/>
                </a:solidFill>
                <a:latin typeface="Calibri"/>
                <a:ea typeface="Calibri"/>
                <a:cs typeface="Calibri"/>
                <a:sym typeface="Calibri"/>
              </a:rPr>
              <a:t>The Players of Translation</a:t>
            </a:r>
            <a:endParaRPr/>
          </a:p>
        </p:txBody>
      </p:sp>
      <p:sp>
        <p:nvSpPr>
          <p:cNvPr id="212" name="Google Shape;212;p15"/>
          <p:cNvSpPr/>
          <p:nvPr/>
        </p:nvSpPr>
        <p:spPr>
          <a:xfrm>
            <a:off x="883403" y="2155692"/>
            <a:ext cx="5377912" cy="4418905"/>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Translation is a conversion between different languages—from the nucleic acid language to the protein language. The main players of translation process are: </a:t>
            </a:r>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Messenger RNA (mRNA) </a:t>
            </a:r>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Transfer RNA (tRNA) </a:t>
            </a:r>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Ribosomes </a:t>
            </a:r>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When functioning in polypeptide synthesis, a ribosome holds one molecule of mRNA and two molecules of tRNA. The growing polypeptide is attached to one of the tRNAs. </a:t>
            </a:r>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213" name="Google Shape;213;p15"/>
          <p:cNvPicPr preferRelativeResize="0"/>
          <p:nvPr/>
        </p:nvPicPr>
        <p:blipFill rotWithShape="1">
          <a:blip r:embed="rId4">
            <a:alphaModFix/>
          </a:blip>
          <a:srcRect b="0" l="0" r="0" t="0"/>
          <a:stretch/>
        </p:blipFill>
        <p:spPr>
          <a:xfrm>
            <a:off x="6261315" y="2090334"/>
            <a:ext cx="5214677" cy="3643990"/>
          </a:xfrm>
          <a:prstGeom prst="rect">
            <a:avLst/>
          </a:prstGeom>
          <a:noFill/>
          <a:ln>
            <a:noFill/>
          </a:ln>
        </p:spPr>
      </p:pic>
      <p:pic>
        <p:nvPicPr>
          <p:cNvPr id="214" name="Google Shape;214;p15"/>
          <p:cNvPicPr preferRelativeResize="0"/>
          <p:nvPr/>
        </p:nvPicPr>
        <p:blipFill rotWithShape="1">
          <a:blip r:embed="rId5">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 calcmode="lin" valueType="num">
                                      <p:cBhvr additive="base">
                                        <p:cTn dur="500"/>
                                        <p:tgtEl>
                                          <p:spTgt spid="21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 calcmode="lin" valueType="num">
                                      <p:cBhvr additive="base">
                                        <p:cTn dur="500"/>
                                        <p:tgtEl>
                                          <p:spTgt spid="21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 calcmode="lin" valueType="num">
                                      <p:cBhvr additive="base">
                                        <p:cTn dur="500"/>
                                        <p:tgtEl>
                                          <p:spTgt spid="21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 calcmode="lin" valueType="num">
                                      <p:cBhvr additive="base">
                                        <p:cTn dur="500"/>
                                        <p:tgtEl>
                                          <p:spTgt spid="21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 calcmode="lin" valueType="num">
                                      <p:cBhvr additive="base">
                                        <p:cTn dur="500"/>
                                        <p:tgtEl>
                                          <p:spTgt spid="21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anim calcmode="lin" valueType="num">
                                      <p:cBhvr additive="base">
                                        <p:cTn dur="500"/>
                                        <p:tgtEl>
                                          <p:spTgt spid="21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6" st="6"/>
                                            </p:txEl>
                                          </p:spTgt>
                                        </p:tgtEl>
                                        <p:attrNameLst>
                                          <p:attrName>style.visibility</p:attrName>
                                        </p:attrNameLst>
                                      </p:cBhvr>
                                      <p:to>
                                        <p:strVal val="visible"/>
                                      </p:to>
                                    </p:set>
                                    <p:anim calcmode="lin" valueType="num">
                                      <p:cBhvr additive="base">
                                        <p:cTn dur="500"/>
                                        <p:tgtEl>
                                          <p:spTgt spid="21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7" st="7"/>
                                            </p:txEl>
                                          </p:spTgt>
                                        </p:tgtEl>
                                        <p:attrNameLst>
                                          <p:attrName>style.visibility</p:attrName>
                                        </p:attrNameLst>
                                      </p:cBhvr>
                                      <p:to>
                                        <p:strVal val="visible"/>
                                      </p:to>
                                    </p:set>
                                    <p:anim calcmode="lin" valueType="num">
                                      <p:cBhvr additive="base">
                                        <p:cTn dur="500"/>
                                        <p:tgtEl>
                                          <p:spTgt spid="21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8" st="8"/>
                                            </p:txEl>
                                          </p:spTgt>
                                        </p:tgtEl>
                                        <p:attrNameLst>
                                          <p:attrName>style.visibility</p:attrName>
                                        </p:attrNameLst>
                                      </p:cBhvr>
                                      <p:to>
                                        <p:strVal val="visible"/>
                                      </p:to>
                                    </p:set>
                                    <p:anim calcmode="lin" valueType="num">
                                      <p:cBhvr additive="base">
                                        <p:cTn dur="500"/>
                                        <p:tgtEl>
                                          <p:spTgt spid="21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9" st="9"/>
                                            </p:txEl>
                                          </p:spTgt>
                                        </p:tgtEl>
                                        <p:attrNameLst>
                                          <p:attrName>style.visibility</p:attrName>
                                        </p:attrNameLst>
                                      </p:cBhvr>
                                      <p:to>
                                        <p:strVal val="visible"/>
                                      </p:to>
                                    </p:set>
                                    <p:anim calcmode="lin" valueType="num">
                                      <p:cBhvr additive="base">
                                        <p:cTn dur="500"/>
                                        <p:tgtEl>
                                          <p:spTgt spid="21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10" st="10"/>
                                            </p:txEl>
                                          </p:spTgt>
                                        </p:tgtEl>
                                        <p:attrNameLst>
                                          <p:attrName>style.visibility</p:attrName>
                                        </p:attrNameLst>
                                      </p:cBhvr>
                                      <p:to>
                                        <p:strVal val="visible"/>
                                      </p:to>
                                    </p:set>
                                    <p:anim calcmode="lin" valueType="num">
                                      <p:cBhvr additive="base">
                                        <p:cTn dur="500"/>
                                        <p:tgtEl>
                                          <p:spTgt spid="21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11" st="11"/>
                                            </p:txEl>
                                          </p:spTgt>
                                        </p:tgtEl>
                                        <p:attrNameLst>
                                          <p:attrName>style.visibility</p:attrName>
                                        </p:attrNameLst>
                                      </p:cBhvr>
                                      <p:to>
                                        <p:strVal val="visible"/>
                                      </p:to>
                                    </p:set>
                                    <p:anim calcmode="lin" valueType="num">
                                      <p:cBhvr additive="base">
                                        <p:cTn dur="500"/>
                                        <p:tgtEl>
                                          <p:spTgt spid="21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xEl>
                                              <p:pRg end="12" st="12"/>
                                            </p:txEl>
                                          </p:spTgt>
                                        </p:tgtEl>
                                        <p:attrNameLst>
                                          <p:attrName>style.visibility</p:attrName>
                                        </p:attrNameLst>
                                      </p:cBhvr>
                                      <p:to>
                                        <p:strVal val="visible"/>
                                      </p:to>
                                    </p:set>
                                    <p:anim calcmode="lin" valueType="num">
                                      <p:cBhvr additive="base">
                                        <p:cTn dur="500"/>
                                        <p:tgtEl>
                                          <p:spTgt spid="212">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6"/>
          <p:cNvSpPr/>
          <p:nvPr/>
        </p:nvSpPr>
        <p:spPr>
          <a:xfrm>
            <a:off x="-1"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6"/>
          <p:cNvSpPr/>
          <p:nvPr/>
        </p:nvSpPr>
        <p:spPr>
          <a:xfrm>
            <a:off x="153" y="0"/>
            <a:ext cx="12191695" cy="6858000"/>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6"/>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6"/>
          <p:cNvSpPr/>
          <p:nvPr/>
        </p:nvSpPr>
        <p:spPr>
          <a:xfrm>
            <a:off x="1202435" y="891540"/>
            <a:ext cx="10989565" cy="507111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6"/>
          <p:cNvSpPr/>
          <p:nvPr/>
        </p:nvSpPr>
        <p:spPr>
          <a:xfrm>
            <a:off x="1523984" y="1054121"/>
            <a:ext cx="9465131" cy="11841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Translation</a:t>
            </a:r>
            <a:endParaRPr/>
          </a:p>
        </p:txBody>
      </p:sp>
      <p:sp>
        <p:nvSpPr>
          <p:cNvPr id="224" name="Google Shape;224;p16"/>
          <p:cNvSpPr/>
          <p:nvPr/>
        </p:nvSpPr>
        <p:spPr>
          <a:xfrm>
            <a:off x="1524000" y="2399099"/>
            <a:ext cx="9465564" cy="3400969"/>
          </a:xfrm>
          <a:prstGeom prst="rect">
            <a:avLst/>
          </a:prstGeom>
          <a:noFill/>
          <a:ln>
            <a:noFill/>
          </a:ln>
        </p:spPr>
        <p:txBody>
          <a:bodyPr anchorCtr="0" anchor="t" bIns="45700" lIns="91425" spcFirstLastPara="1" rIns="91425" wrap="square" tIns="45700">
            <a:normAutofit/>
          </a:bodyPr>
          <a:lstStyle/>
          <a:p>
            <a:pPr indent="152400" lvl="0" marL="0" marR="0" rtl="0" algn="l">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lnSpc>
                <a:spcPct val="90000"/>
              </a:lnSpc>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 initiation, a ribosome assembles with the mRNA and the initiator tRNA bearing the first amino acid. Beginning at the start codon, the codons of the mRNA are recognized one by one by tRNAs bearing succeeding amino acids. The ribosome bonds the amino acids together. With each addition, the mRNA moves by one codon through the ribosome. When a stop codon is reached, the completed polypeptide is released. </a:t>
            </a:r>
            <a:endParaRPr/>
          </a:p>
          <a:p>
            <a:pPr indent="152400" lvl="0" marL="0" marR="0" rtl="0" algn="l">
              <a:lnSpc>
                <a:spcPct val="90000"/>
              </a:lnSpc>
              <a:spcBef>
                <a:spcPts val="6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25" name="Google Shape;225;p16"/>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7"/>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7"/>
          <p:cNvSpPr/>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200">
                <a:solidFill>
                  <a:schemeClr val="lt1"/>
                </a:solidFill>
                <a:latin typeface="Calibri"/>
                <a:ea typeface="Calibri"/>
                <a:cs typeface="Calibri"/>
                <a:sym typeface="Calibri"/>
              </a:rPr>
              <a:t>A Summary of Transcription and Translation </a:t>
            </a:r>
            <a:endParaRPr/>
          </a:p>
        </p:txBody>
      </p:sp>
      <p:pic>
        <p:nvPicPr>
          <p:cNvPr id="232" name="Google Shape;232;p17"/>
          <p:cNvPicPr preferRelativeResize="0"/>
          <p:nvPr/>
        </p:nvPicPr>
        <p:blipFill rotWithShape="1">
          <a:blip r:embed="rId3">
            <a:alphaModFix/>
          </a:blip>
          <a:srcRect b="0" l="0" r="0" t="0"/>
          <a:stretch/>
        </p:blipFill>
        <p:spPr>
          <a:xfrm>
            <a:off x="2009661" y="1405330"/>
            <a:ext cx="8018757" cy="5452669"/>
          </a:xfrm>
          <a:prstGeom prst="rect">
            <a:avLst/>
          </a:prstGeom>
          <a:noFill/>
          <a:ln>
            <a:noFill/>
          </a:ln>
        </p:spPr>
      </p:pic>
      <p:pic>
        <p:nvPicPr>
          <p:cNvPr id="233" name="Google Shape;233;p17"/>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8"/>
          <p:cNvSpPr txBox="1"/>
          <p:nvPr/>
        </p:nvSpPr>
        <p:spPr>
          <a:xfrm>
            <a:off x="244841" y="4609581"/>
            <a:ext cx="2438400" cy="160832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3600">
                <a:solidFill>
                  <a:schemeClr val="dk1"/>
                </a:solidFill>
                <a:latin typeface="Calibri"/>
                <a:ea typeface="Calibri"/>
                <a:cs typeface="Calibri"/>
                <a:sym typeface="Calibri"/>
              </a:rPr>
              <a:t>Mutations </a:t>
            </a:r>
            <a:endParaRPr/>
          </a:p>
          <a:p>
            <a:pPr indent="0" lvl="0" marL="0" marR="0" rtl="0" algn="l">
              <a:lnSpc>
                <a:spcPct val="90000"/>
              </a:lnSpc>
              <a:spcBef>
                <a:spcPts val="600"/>
              </a:spcBef>
              <a:spcAft>
                <a:spcPts val="0"/>
              </a:spcAft>
              <a:buNone/>
            </a:pPr>
            <a:r>
              <a:t/>
            </a:r>
            <a:endParaRPr b="1" sz="3600">
              <a:solidFill>
                <a:schemeClr val="dk1"/>
              </a:solidFill>
              <a:latin typeface="Calibri"/>
              <a:ea typeface="Calibri"/>
              <a:cs typeface="Calibri"/>
              <a:sym typeface="Calibri"/>
            </a:endParaRPr>
          </a:p>
        </p:txBody>
      </p:sp>
      <p:sp>
        <p:nvSpPr>
          <p:cNvPr id="239" name="Google Shape;239;p18"/>
          <p:cNvSpPr/>
          <p:nvPr/>
        </p:nvSpPr>
        <p:spPr>
          <a:xfrm>
            <a:off x="-2" y="1"/>
            <a:ext cx="12192002" cy="4489449"/>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8"/>
          <p:cNvSpPr/>
          <p:nvPr/>
        </p:nvSpPr>
        <p:spPr>
          <a:xfrm>
            <a:off x="2059557" y="640091"/>
            <a:ext cx="8072887" cy="3550909"/>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8"/>
          <p:cNvSpPr/>
          <p:nvPr/>
        </p:nvSpPr>
        <p:spPr>
          <a:xfrm>
            <a:off x="2398426" y="4566077"/>
            <a:ext cx="9353864" cy="2291921"/>
          </a:xfrm>
          <a:prstGeom prst="rect">
            <a:avLst/>
          </a:prstGeom>
          <a:noFill/>
          <a:ln>
            <a:noFill/>
          </a:ln>
        </p:spPr>
        <p:txBody>
          <a:bodyPr anchorCtr="0" anchor="ctr" bIns="45700" lIns="91425" spcFirstLastPara="1" rIns="91425" wrap="square" tIns="45700">
            <a:normAutofit/>
          </a:bodyPr>
          <a:lstStyle/>
          <a:p>
            <a:pPr indent="-190500" lvl="0" marL="285750" marR="0" rtl="0" algn="l">
              <a:lnSpc>
                <a:spcPct val="90000"/>
              </a:lnSpc>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Mutations are changes in the DNA base sequence, caused by errors in DNA replication or recombination or by mutagens. Substituting, deleting, or inserting nucleotides in a gene has varying effects on the polypeptide and organism. </a:t>
            </a:r>
            <a:endParaRPr/>
          </a:p>
          <a:p>
            <a:pPr indent="95250" lvl="0" marL="0" marR="0" rtl="0" algn="l">
              <a:lnSpc>
                <a:spcPct val="90000"/>
              </a:lnSpc>
              <a:spcBef>
                <a:spcPts val="6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Mutations can involve large regions of a chromosome or just a single nucleotide pair, as in sickle-cell disease. The sickle-cell allele differs from its normal counterpart, a gene for hemoglobin, by only one nucleotide. This difference changes the mRNA codon from one that codes for the amino acid glutamic acid (Glu) to one that codes for valine (Val). </a:t>
            </a:r>
            <a:endParaRPr/>
          </a:p>
          <a:p>
            <a:pPr indent="95250" lvl="0" marL="0" marR="0" rtl="0" algn="l">
              <a:lnSpc>
                <a:spcPct val="90000"/>
              </a:lnSpc>
              <a:spcBef>
                <a:spcPts val="6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95250" lvl="0" marL="0" marR="0" rtl="0" algn="l">
              <a:lnSpc>
                <a:spcPct val="90000"/>
              </a:lnSpc>
              <a:spcBef>
                <a:spcPts val="6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pic>
        <p:nvPicPr>
          <p:cNvPr id="242" name="Google Shape;242;p18"/>
          <p:cNvPicPr preferRelativeResize="0"/>
          <p:nvPr/>
        </p:nvPicPr>
        <p:blipFill rotWithShape="1">
          <a:blip r:embed="rId3">
            <a:alphaModFix/>
          </a:blip>
          <a:srcRect b="0" l="0" r="0" t="0"/>
          <a:stretch/>
        </p:blipFill>
        <p:spPr>
          <a:xfrm>
            <a:off x="11534502" y="6217908"/>
            <a:ext cx="661395" cy="635715"/>
          </a:xfrm>
          <a:prstGeom prst="rect">
            <a:avLst/>
          </a:prstGeom>
          <a:noFill/>
          <a:ln>
            <a:noFill/>
          </a:ln>
        </p:spPr>
      </p:pic>
      <p:pic>
        <p:nvPicPr>
          <p:cNvPr id="243" name="Google Shape;243;p18"/>
          <p:cNvPicPr preferRelativeResize="0"/>
          <p:nvPr/>
        </p:nvPicPr>
        <p:blipFill rotWithShape="1">
          <a:blip r:embed="rId4">
            <a:alphaModFix/>
          </a:blip>
          <a:srcRect b="0" l="0" r="0" t="0"/>
          <a:stretch/>
        </p:blipFill>
        <p:spPr>
          <a:xfrm>
            <a:off x="2536658" y="770965"/>
            <a:ext cx="7163154" cy="33097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19"/>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 name="Google Shape;249;p19"/>
          <p:cNvSpPr/>
          <p:nvPr/>
        </p:nvSpPr>
        <p:spPr>
          <a:xfrm>
            <a:off x="838200" y="672747"/>
            <a:ext cx="10515600" cy="71555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200">
                <a:solidFill>
                  <a:schemeClr val="lt1"/>
                </a:solidFill>
                <a:latin typeface="Calibri"/>
                <a:ea typeface="Calibri"/>
                <a:cs typeface="Calibri"/>
                <a:sym typeface="Calibri"/>
              </a:rPr>
              <a:t>Types of Mutations </a:t>
            </a:r>
            <a:endParaRPr/>
          </a:p>
        </p:txBody>
      </p:sp>
      <p:sp>
        <p:nvSpPr>
          <p:cNvPr id="250" name="Google Shape;250;p19"/>
          <p:cNvSpPr/>
          <p:nvPr/>
        </p:nvSpPr>
        <p:spPr>
          <a:xfrm>
            <a:off x="1428750" y="1597390"/>
            <a:ext cx="9334500" cy="8703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Mutations within a gene can be divided into two general categories: nucleotide substitutions and nucleotide insertions or deletions </a:t>
            </a:r>
            <a:endParaRPr/>
          </a:p>
        </p:txBody>
      </p:sp>
      <p:pic>
        <p:nvPicPr>
          <p:cNvPr id="251" name="Google Shape;251;p19"/>
          <p:cNvPicPr preferRelativeResize="0"/>
          <p:nvPr/>
        </p:nvPicPr>
        <p:blipFill rotWithShape="1">
          <a:blip r:embed="rId3">
            <a:alphaModFix/>
          </a:blip>
          <a:srcRect b="0" l="0" r="0" t="0"/>
          <a:stretch/>
        </p:blipFill>
        <p:spPr>
          <a:xfrm>
            <a:off x="970051" y="2428507"/>
            <a:ext cx="10328810" cy="3621160"/>
          </a:xfrm>
          <a:prstGeom prst="rect">
            <a:avLst/>
          </a:prstGeom>
          <a:noFill/>
          <a:ln>
            <a:noFill/>
          </a:ln>
        </p:spPr>
      </p:pic>
      <p:pic>
        <p:nvPicPr>
          <p:cNvPr id="252" name="Google Shape;252;p19"/>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2"/>
          <p:cNvSpPr txBox="1"/>
          <p:nvPr>
            <p:ph type="ctrTitle"/>
          </p:nvPr>
        </p:nvSpPr>
        <p:spPr>
          <a:xfrm>
            <a:off x="6522180" y="1122363"/>
            <a:ext cx="521261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5"/>
              </a:buClr>
              <a:buSzPts val="4600"/>
              <a:buFont typeface="Calibri"/>
              <a:buNone/>
            </a:pPr>
            <a:r>
              <a:rPr b="1" lang="en-US" sz="4600">
                <a:solidFill>
                  <a:schemeClr val="accent5"/>
                </a:solidFill>
              </a:rPr>
              <a:t>Information Flow: From DNA to RNA to Protein</a:t>
            </a:r>
            <a:endParaRPr/>
          </a:p>
        </p:txBody>
      </p:sp>
      <p:pic>
        <p:nvPicPr>
          <p:cNvPr id="95" name="Google Shape;95;p2"/>
          <p:cNvPicPr preferRelativeResize="0"/>
          <p:nvPr/>
        </p:nvPicPr>
        <p:blipFill rotWithShape="1">
          <a:blip r:embed="rId3">
            <a:alphaModFix amt="90000"/>
          </a:blip>
          <a:srcRect b="17664" l="0" r="-1" t="7317"/>
          <a:stretch/>
        </p:blipFill>
        <p:spPr>
          <a:xfrm>
            <a:off x="457198" y="1821264"/>
            <a:ext cx="5715001" cy="3215470"/>
          </a:xfrm>
          <a:prstGeom prst="rect">
            <a:avLst/>
          </a:prstGeom>
          <a:noFill/>
          <a:ln>
            <a:noFill/>
          </a:ln>
        </p:spPr>
      </p:pic>
      <p:pic>
        <p:nvPicPr>
          <p:cNvPr id="96" name="Google Shape;96;p2"/>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p:nvPr/>
        </p:nvSpPr>
        <p:spPr>
          <a:xfrm>
            <a:off x="339635" y="2967335"/>
            <a:ext cx="35028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Three Types of Mutations and Their Effects </a:t>
            </a:r>
            <a:endParaRPr/>
          </a:p>
        </p:txBody>
      </p:sp>
      <p:pic>
        <p:nvPicPr>
          <p:cNvPr id="258" name="Google Shape;258;p20"/>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pic>
        <p:nvPicPr>
          <p:cNvPr id="259" name="Google Shape;259;p20"/>
          <p:cNvPicPr preferRelativeResize="0"/>
          <p:nvPr/>
        </p:nvPicPr>
        <p:blipFill rotWithShape="1">
          <a:blip r:embed="rId4">
            <a:alphaModFix/>
          </a:blip>
          <a:srcRect b="0" l="0" r="0" t="0"/>
          <a:stretch/>
        </p:blipFill>
        <p:spPr>
          <a:xfrm>
            <a:off x="4267200" y="-8327"/>
            <a:ext cx="5737412" cy="6834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21"/>
          <p:cNvSpPr/>
          <p:nvPr/>
        </p:nvSpPr>
        <p:spPr>
          <a:xfrm>
            <a:off x="-1"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1"/>
          <p:cNvSpPr/>
          <p:nvPr/>
        </p:nvSpPr>
        <p:spPr>
          <a:xfrm>
            <a:off x="153" y="0"/>
            <a:ext cx="12191695" cy="6858000"/>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1"/>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1"/>
          <p:cNvSpPr/>
          <p:nvPr/>
        </p:nvSpPr>
        <p:spPr>
          <a:xfrm>
            <a:off x="1202435" y="891540"/>
            <a:ext cx="10989565" cy="507111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1"/>
          <p:cNvSpPr/>
          <p:nvPr/>
        </p:nvSpPr>
        <p:spPr>
          <a:xfrm>
            <a:off x="1523984" y="1054121"/>
            <a:ext cx="9465131" cy="11841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Mutagens </a:t>
            </a:r>
            <a:endParaRPr/>
          </a:p>
        </p:txBody>
      </p:sp>
      <p:sp>
        <p:nvSpPr>
          <p:cNvPr id="269" name="Google Shape;269;p21"/>
          <p:cNvSpPr/>
          <p:nvPr/>
        </p:nvSpPr>
        <p:spPr>
          <a:xfrm>
            <a:off x="1524000" y="2264189"/>
            <a:ext cx="9465564" cy="3400969"/>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Mutations can occur in several ways. Spontaneous mutations result from random errors during DNA replication or recombination. </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lnSpc>
                <a:spcPct val="90000"/>
              </a:lnSpc>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Other sources of mutation are mainly physical and chemical agents known as </a:t>
            </a:r>
            <a:r>
              <a:rPr b="1" lang="en-US" sz="2000">
                <a:solidFill>
                  <a:schemeClr val="dk1"/>
                </a:solidFill>
                <a:latin typeface="Calibri"/>
                <a:ea typeface="Calibri"/>
                <a:cs typeface="Calibri"/>
                <a:sym typeface="Calibri"/>
              </a:rPr>
              <a:t>mutagens</a:t>
            </a:r>
            <a:r>
              <a:rPr lang="en-US" sz="2000">
                <a:solidFill>
                  <a:schemeClr val="dk1"/>
                </a:solidFill>
                <a:latin typeface="Calibri"/>
                <a:ea typeface="Calibri"/>
                <a:cs typeface="Calibri"/>
                <a:sym typeface="Calibri"/>
              </a:rPr>
              <a:t>. The most common physical mutagen is high- energy radiation, such as X-rays and ultra- violet (UV) light. Chemical mutagens are of various types. One type, for example, consists of chemicals that are like normal DNA bases but that base-pair incorrectly when incorporated into DNA. </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lnSpc>
                <a:spcPct val="90000"/>
              </a:lnSpc>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Mutagens can act as carcinogens (agents that cause cancer).</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70" name="Google Shape;270;p21"/>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 calcmode="lin" valueType="num">
                                      <p:cBhvr additive="base">
                                        <p:cTn dur="500"/>
                                        <p:tgtEl>
                                          <p:spTgt spid="2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 calcmode="lin" valueType="num">
                                      <p:cBhvr additive="base">
                                        <p:cTn dur="500"/>
                                        <p:tgtEl>
                                          <p:spTgt spid="2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 calcmode="lin" valueType="num">
                                      <p:cBhvr additive="base">
                                        <p:cTn dur="500"/>
                                        <p:tgtEl>
                                          <p:spTgt spid="2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 calcmode="lin" valueType="num">
                                      <p:cBhvr additive="base">
                                        <p:cTn dur="500"/>
                                        <p:tgtEl>
                                          <p:spTgt spid="2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4" st="4"/>
                                            </p:txEl>
                                          </p:spTgt>
                                        </p:tgtEl>
                                        <p:attrNameLst>
                                          <p:attrName>style.visibility</p:attrName>
                                        </p:attrNameLst>
                                      </p:cBhvr>
                                      <p:to>
                                        <p:strVal val="visible"/>
                                      </p:to>
                                    </p:set>
                                    <p:anim calcmode="lin" valueType="num">
                                      <p:cBhvr additive="base">
                                        <p:cTn dur="500"/>
                                        <p:tgtEl>
                                          <p:spTgt spid="2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5" st="5"/>
                                            </p:txEl>
                                          </p:spTgt>
                                        </p:tgtEl>
                                        <p:attrNameLst>
                                          <p:attrName>style.visibility</p:attrName>
                                        </p:attrNameLst>
                                      </p:cBhvr>
                                      <p:to>
                                        <p:strVal val="visible"/>
                                      </p:to>
                                    </p:set>
                                    <p:anim calcmode="lin" valueType="num">
                                      <p:cBhvr additive="base">
                                        <p:cTn dur="500"/>
                                        <p:tgtEl>
                                          <p:spTgt spid="2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xEl>
                                              <p:pRg end="6" st="6"/>
                                            </p:txEl>
                                          </p:spTgt>
                                        </p:tgtEl>
                                        <p:attrNameLst>
                                          <p:attrName>style.visibility</p:attrName>
                                        </p:attrNameLst>
                                      </p:cBhvr>
                                      <p:to>
                                        <p:strVal val="visible"/>
                                      </p:to>
                                    </p:set>
                                    <p:anim calcmode="lin" valueType="num">
                                      <p:cBhvr additive="base">
                                        <p:cTn dur="500"/>
                                        <p:tgtEl>
                                          <p:spTgt spid="26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2"/>
          <p:cNvSpPr/>
          <p:nvPr/>
        </p:nvSpPr>
        <p:spPr>
          <a:xfrm>
            <a:off x="409575" y="633619"/>
            <a:ext cx="4279383" cy="5495925"/>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 name="Google Shape;277;p22"/>
          <p:cNvSpPr/>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2800">
                <a:solidFill>
                  <a:schemeClr val="dk1"/>
                </a:solidFill>
                <a:latin typeface="Calibri"/>
                <a:ea typeface="Calibri"/>
                <a:cs typeface="Calibri"/>
                <a:sym typeface="Calibri"/>
              </a:rPr>
              <a:t>The Genetic Potential of Cells </a:t>
            </a:r>
            <a:endParaRPr/>
          </a:p>
        </p:txBody>
      </p:sp>
      <p:sp>
        <p:nvSpPr>
          <p:cNvPr id="278" name="Google Shape;278;p22"/>
          <p:cNvSpPr/>
          <p:nvPr/>
        </p:nvSpPr>
        <p:spPr>
          <a:xfrm>
            <a:off x="345567" y="117043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9" name="Google Shape;279;p22"/>
          <p:cNvSpPr/>
          <p:nvPr/>
        </p:nvSpPr>
        <p:spPr>
          <a:xfrm>
            <a:off x="877459" y="2121408"/>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0" name="Google Shape;280;p22"/>
          <p:cNvSpPr/>
          <p:nvPr/>
        </p:nvSpPr>
        <p:spPr>
          <a:xfrm>
            <a:off x="473584" y="2124301"/>
            <a:ext cx="4215374" cy="3792572"/>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dk1"/>
              </a:buClr>
              <a:buSzPts val="1750"/>
              <a:buFont typeface="Arial"/>
              <a:buChar char="•"/>
            </a:pPr>
            <a:r>
              <a:rPr lang="en-US" sz="1750">
                <a:solidFill>
                  <a:schemeClr val="dk1"/>
                </a:solidFill>
                <a:latin typeface="Calibri"/>
                <a:ea typeface="Calibri"/>
                <a:cs typeface="Calibri"/>
                <a:sym typeface="Calibri"/>
              </a:rPr>
              <a:t>Most differentiated cells retain a complete set of genes, so an orchid plant, for example, can be made to grow from a single orchid cell. Under controlled conditions, animals can also be cloned. </a:t>
            </a:r>
            <a:endParaRPr/>
          </a:p>
          <a:p>
            <a:pPr indent="111125" lvl="0" marL="0" marR="0" rtl="0" algn="l">
              <a:lnSpc>
                <a:spcPct val="90000"/>
              </a:lnSpc>
              <a:spcBef>
                <a:spcPts val="600"/>
              </a:spcBef>
              <a:spcAft>
                <a:spcPts val="0"/>
              </a:spcAft>
              <a:buClr>
                <a:schemeClr val="dk1"/>
              </a:buClr>
              <a:buSzPts val="1750"/>
              <a:buFont typeface="Arial"/>
              <a:buNone/>
            </a:pPr>
            <a:r>
              <a:t/>
            </a:r>
            <a:endParaRPr sz="175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750"/>
              <a:buFont typeface="Arial"/>
              <a:buChar char="•"/>
            </a:pPr>
            <a:r>
              <a:rPr lang="en-US" sz="1750">
                <a:solidFill>
                  <a:schemeClr val="dk1"/>
                </a:solidFill>
                <a:latin typeface="Calibri"/>
                <a:ea typeface="Calibri"/>
                <a:cs typeface="Calibri"/>
                <a:sym typeface="Calibri"/>
              </a:rPr>
              <a:t>Tissue removed from the stem of</a:t>
            </a:r>
            <a:br>
              <a:rPr lang="en-US" sz="1750">
                <a:solidFill>
                  <a:schemeClr val="dk1"/>
                </a:solidFill>
                <a:latin typeface="Calibri"/>
                <a:ea typeface="Calibri"/>
                <a:cs typeface="Calibri"/>
                <a:sym typeface="Calibri"/>
              </a:rPr>
            </a:br>
            <a:r>
              <a:rPr lang="en-US" sz="1750">
                <a:solidFill>
                  <a:schemeClr val="dk1"/>
                </a:solidFill>
                <a:latin typeface="Calibri"/>
                <a:ea typeface="Calibri"/>
                <a:cs typeface="Calibri"/>
                <a:sym typeface="Calibri"/>
              </a:rPr>
              <a:t>an orchid plant and placed in growth medium may begin dividing and eventually grow into an adult plant. The new plant is a genetic duplicate of the parent plant. This process proves that mature plant cells can reverse their differentiation and develop into all the specialized cells of an adult plant. </a:t>
            </a:r>
            <a:endParaRPr/>
          </a:p>
          <a:p>
            <a:pPr indent="111125" lvl="0" marL="0" marR="0" rtl="0" algn="l">
              <a:lnSpc>
                <a:spcPct val="90000"/>
              </a:lnSpc>
              <a:spcBef>
                <a:spcPts val="600"/>
              </a:spcBef>
              <a:spcAft>
                <a:spcPts val="0"/>
              </a:spcAft>
              <a:buClr>
                <a:schemeClr val="dk1"/>
              </a:buClr>
              <a:buSzPts val="1750"/>
              <a:buFont typeface="Arial"/>
              <a:buNone/>
            </a:pPr>
            <a:r>
              <a:t/>
            </a:r>
            <a:endParaRPr sz="1750">
              <a:solidFill>
                <a:schemeClr val="dk1"/>
              </a:solidFill>
              <a:latin typeface="Calibri"/>
              <a:ea typeface="Calibri"/>
              <a:cs typeface="Calibri"/>
              <a:sym typeface="Calibri"/>
            </a:endParaRPr>
          </a:p>
        </p:txBody>
      </p:sp>
      <p:pic>
        <p:nvPicPr>
          <p:cNvPr id="281" name="Google Shape;281;p22"/>
          <p:cNvPicPr preferRelativeResize="0"/>
          <p:nvPr/>
        </p:nvPicPr>
        <p:blipFill rotWithShape="1">
          <a:blip r:embed="rId3">
            <a:alphaModFix/>
          </a:blip>
          <a:srcRect b="0" l="0" r="0" t="0"/>
          <a:stretch/>
        </p:blipFill>
        <p:spPr>
          <a:xfrm>
            <a:off x="11390811" y="6129544"/>
            <a:ext cx="805086" cy="724080"/>
          </a:xfrm>
          <a:prstGeom prst="rect">
            <a:avLst/>
          </a:prstGeom>
          <a:noFill/>
          <a:ln>
            <a:noFill/>
          </a:ln>
        </p:spPr>
      </p:pic>
      <p:pic>
        <p:nvPicPr>
          <p:cNvPr descr="Solved: Study the depiction of the lac operon in Figure. Normal... |  Chegg.com" id="282" name="Google Shape;282;p22"/>
          <p:cNvPicPr preferRelativeResize="0"/>
          <p:nvPr/>
        </p:nvPicPr>
        <p:blipFill rotWithShape="1">
          <a:blip r:embed="rId4">
            <a:alphaModFix/>
          </a:blip>
          <a:srcRect b="0" l="0" r="0" t="0"/>
          <a:stretch/>
        </p:blipFill>
        <p:spPr>
          <a:xfrm>
            <a:off x="4790385" y="757647"/>
            <a:ext cx="7330913" cy="5371898"/>
          </a:xfrm>
          <a:prstGeom prst="rect">
            <a:avLst/>
          </a:prstGeom>
          <a:noFill/>
          <a:ln>
            <a:noFill/>
          </a:ln>
        </p:spPr>
      </p:pic>
      <p:sp>
        <p:nvSpPr>
          <p:cNvPr id="283" name="Google Shape;283;p22"/>
          <p:cNvSpPr/>
          <p:nvPr/>
        </p:nvSpPr>
        <p:spPr>
          <a:xfrm>
            <a:off x="5637495" y="801100"/>
            <a:ext cx="3057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Test-tube cloning of an orchid </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 calcmode="lin" valueType="num">
                                      <p:cBhvr additive="base">
                                        <p:cTn dur="500"/>
                                        <p:tgtEl>
                                          <p:spTgt spid="28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 calcmode="lin" valueType="num">
                                      <p:cBhvr additive="base">
                                        <p:cTn dur="500"/>
                                        <p:tgtEl>
                                          <p:spTgt spid="28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 calcmode="lin" valueType="num">
                                      <p:cBhvr additive="base">
                                        <p:cTn dur="500"/>
                                        <p:tgtEl>
                                          <p:spTgt spid="28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 calcmode="lin" valueType="num">
                                      <p:cBhvr additive="base">
                                        <p:cTn dur="500"/>
                                        <p:tgtEl>
                                          <p:spTgt spid="28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23"/>
          <p:cNvSpPr/>
          <p:nvPr/>
        </p:nvSpPr>
        <p:spPr>
          <a:xfrm>
            <a:off x="-1"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3"/>
          <p:cNvSpPr/>
          <p:nvPr/>
        </p:nvSpPr>
        <p:spPr>
          <a:xfrm>
            <a:off x="153" y="0"/>
            <a:ext cx="12191695" cy="6858000"/>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3"/>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3"/>
          <p:cNvSpPr/>
          <p:nvPr/>
        </p:nvSpPr>
        <p:spPr>
          <a:xfrm>
            <a:off x="1202435" y="891540"/>
            <a:ext cx="10989565" cy="507111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3"/>
          <p:cNvSpPr/>
          <p:nvPr/>
        </p:nvSpPr>
        <p:spPr>
          <a:xfrm>
            <a:off x="1523984" y="1054121"/>
            <a:ext cx="9465131" cy="11841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Reproductive Cloning of Animals </a:t>
            </a:r>
            <a:endParaRPr/>
          </a:p>
        </p:txBody>
      </p:sp>
      <p:sp>
        <p:nvSpPr>
          <p:cNvPr id="293" name="Google Shape;293;p23"/>
          <p:cNvSpPr/>
          <p:nvPr/>
        </p:nvSpPr>
        <p:spPr>
          <a:xfrm>
            <a:off x="1523984" y="2161638"/>
            <a:ext cx="9673668" cy="34746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sz="2200">
              <a:solidFill>
                <a:schemeClr val="dk1"/>
              </a:solidFill>
              <a:latin typeface="Calibri"/>
              <a:ea typeface="Calibri"/>
              <a:cs typeface="Calibri"/>
              <a:sym typeface="Calibri"/>
            </a:endParaRPr>
          </a:p>
          <a:p>
            <a:pPr indent="139700" lvl="0" marL="0" marR="0" rtl="0" algn="l">
              <a:lnSpc>
                <a:spcPct val="90000"/>
              </a:lnSpc>
              <a:spcBef>
                <a:spcPts val="6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l">
              <a:lnSpc>
                <a:spcPct val="90000"/>
              </a:lnSpc>
              <a:spcBef>
                <a:spcPts val="6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Nuclear transplantation is a procedure whereby a donor cell nucleus is inserted into a nucleus-free egg. First demonstrated in frogs in the 1950s, reproductive cloning was used in 1996 by Scottish researcher Ian Wilmut and his colleagues to clone a sheep from an adult mammary cell and has since been used to create many other cloned animals. This was the first mammal clone, and the cloned sheep was named “Dolly”. The  process that was used to clone the sheep is called Somatic Cell Nuclear Transfer (SCNT).</a:t>
            </a:r>
            <a:endParaRPr/>
          </a:p>
          <a:p>
            <a:pPr indent="139700" lvl="0" marL="0" marR="0" rtl="0" algn="l">
              <a:lnSpc>
                <a:spcPct val="90000"/>
              </a:lnSpc>
              <a:spcBef>
                <a:spcPts val="6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139700" lvl="0" marL="0" marR="0" rtl="0" algn="l">
              <a:lnSpc>
                <a:spcPct val="90000"/>
              </a:lnSpc>
              <a:spcBef>
                <a:spcPts val="6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139700" lvl="0" marL="0" marR="0" rtl="0" algn="l">
              <a:lnSpc>
                <a:spcPct val="90000"/>
              </a:lnSpc>
              <a:spcBef>
                <a:spcPts val="6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None/>
            </a:pPr>
            <a:r>
              <a:t/>
            </a:r>
            <a:endParaRPr sz="2200">
              <a:solidFill>
                <a:schemeClr val="dk1"/>
              </a:solidFill>
              <a:latin typeface="Calibri"/>
              <a:ea typeface="Calibri"/>
              <a:cs typeface="Calibri"/>
              <a:sym typeface="Calibri"/>
            </a:endParaRPr>
          </a:p>
        </p:txBody>
      </p:sp>
      <p:pic>
        <p:nvPicPr>
          <p:cNvPr id="294" name="Google Shape;294;p23"/>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24"/>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4"/>
          <p:cNvSpPr/>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200">
                <a:solidFill>
                  <a:schemeClr val="lt1"/>
                </a:solidFill>
                <a:latin typeface="Calibri"/>
                <a:ea typeface="Calibri"/>
                <a:cs typeface="Calibri"/>
                <a:sym typeface="Calibri"/>
              </a:rPr>
              <a:t>Cloning by SCNT </a:t>
            </a:r>
            <a:endParaRPr/>
          </a:p>
        </p:txBody>
      </p:sp>
      <p:pic>
        <p:nvPicPr>
          <p:cNvPr id="302" name="Google Shape;302;p24"/>
          <p:cNvPicPr preferRelativeResize="0"/>
          <p:nvPr/>
        </p:nvPicPr>
        <p:blipFill rotWithShape="1">
          <a:blip r:embed="rId3">
            <a:alphaModFix/>
          </a:blip>
          <a:srcRect b="0" l="0" r="0" t="0"/>
          <a:stretch/>
        </p:blipFill>
        <p:spPr>
          <a:xfrm>
            <a:off x="283728" y="1529741"/>
            <a:ext cx="11624543" cy="3798518"/>
          </a:xfrm>
          <a:prstGeom prst="rect">
            <a:avLst/>
          </a:prstGeom>
          <a:noFill/>
          <a:ln>
            <a:noFill/>
          </a:ln>
        </p:spPr>
      </p:pic>
      <p:sp>
        <p:nvSpPr>
          <p:cNvPr id="303" name="Google Shape;303;p24"/>
          <p:cNvSpPr/>
          <p:nvPr/>
        </p:nvSpPr>
        <p:spPr>
          <a:xfrm>
            <a:off x="283728" y="5328259"/>
            <a:ext cx="1160256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 nuclear transplantation, a nucleus from an adult body cell is injected into a nucleus-free egg cell. The resulting embryo may then be used to produce a new organism (reproductive cloning, shown in the upper branch) or to provide stem cells (therapeutic cloning, lower branch). </a:t>
            </a:r>
            <a:endParaRPr sz="1800">
              <a:solidFill>
                <a:schemeClr val="dk1"/>
              </a:solidFill>
              <a:latin typeface="Calibri"/>
              <a:ea typeface="Calibri"/>
              <a:cs typeface="Calibri"/>
              <a:sym typeface="Calibri"/>
            </a:endParaRPr>
          </a:p>
        </p:txBody>
      </p:sp>
      <p:pic>
        <p:nvPicPr>
          <p:cNvPr id="304" name="Google Shape;304;p24"/>
          <p:cNvPicPr preferRelativeResize="0"/>
          <p:nvPr/>
        </p:nvPicPr>
        <p:blipFill rotWithShape="1">
          <a:blip r:embed="rId4">
            <a:alphaModFix/>
          </a:blip>
          <a:srcRect b="0" l="0" r="0" t="0"/>
          <a:stretch/>
        </p:blipFill>
        <p:spPr>
          <a:xfrm>
            <a:off x="11286308" y="6117072"/>
            <a:ext cx="909589" cy="736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p:nvPr/>
        </p:nvSpPr>
        <p:spPr>
          <a:xfrm>
            <a:off x="3647160" y="179880"/>
            <a:ext cx="465069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Reproductive Cloning of Mammals </a:t>
            </a:r>
            <a:endParaRPr/>
          </a:p>
        </p:txBody>
      </p:sp>
      <p:pic>
        <p:nvPicPr>
          <p:cNvPr id="310" name="Google Shape;310;p25"/>
          <p:cNvPicPr preferRelativeResize="0"/>
          <p:nvPr/>
        </p:nvPicPr>
        <p:blipFill rotWithShape="1">
          <a:blip r:embed="rId3">
            <a:alphaModFix/>
          </a:blip>
          <a:srcRect b="0" l="0" r="0" t="0"/>
          <a:stretch/>
        </p:blipFill>
        <p:spPr>
          <a:xfrm>
            <a:off x="1334125" y="657660"/>
            <a:ext cx="9488773" cy="6020460"/>
          </a:xfrm>
          <a:prstGeom prst="rect">
            <a:avLst/>
          </a:prstGeom>
          <a:noFill/>
          <a:ln>
            <a:noFill/>
          </a:ln>
        </p:spPr>
      </p:pic>
      <p:pic>
        <p:nvPicPr>
          <p:cNvPr id="311" name="Google Shape;311;p25"/>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pic>
        <p:nvPicPr>
          <p:cNvPr descr="Cloning Cartoons and Comics - funny pictures from CartoonStock" id="316" name="Google Shape;316;p26"/>
          <p:cNvPicPr preferRelativeResize="0"/>
          <p:nvPr/>
        </p:nvPicPr>
        <p:blipFill rotWithShape="1">
          <a:blip r:embed="rId3">
            <a:alphaModFix/>
          </a:blip>
          <a:srcRect b="0" l="0" r="0" t="0"/>
          <a:stretch/>
        </p:blipFill>
        <p:spPr>
          <a:xfrm>
            <a:off x="864951" y="433604"/>
            <a:ext cx="10462097" cy="4588102"/>
          </a:xfrm>
          <a:prstGeom prst="rect">
            <a:avLst/>
          </a:prstGeom>
          <a:solidFill>
            <a:srgbClr val="8DA9DB"/>
          </a:solidFill>
          <a:ln cap="flat" cmpd="sng" w="9525">
            <a:solidFill>
              <a:srgbClr val="2F5496"/>
            </a:solidFill>
            <a:prstDash val="solid"/>
            <a:round/>
            <a:headEnd len="sm" w="sm" type="none"/>
            <a:tailEnd len="sm" w="sm" type="none"/>
          </a:ln>
        </p:spPr>
      </p:pic>
      <p:sp>
        <p:nvSpPr>
          <p:cNvPr id="317" name="Google Shape;317;p26"/>
          <p:cNvSpPr txBox="1"/>
          <p:nvPr/>
        </p:nvSpPr>
        <p:spPr>
          <a:xfrm>
            <a:off x="4312673" y="5501066"/>
            <a:ext cx="3909275" cy="1015663"/>
          </a:xfrm>
          <a:prstGeom prst="rect">
            <a:avLst/>
          </a:prstGeom>
          <a:solidFill>
            <a:srgbClr val="8DA9D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dk1"/>
                </a:solidFill>
                <a:latin typeface="Calibri"/>
                <a:ea typeface="Calibri"/>
                <a:cs typeface="Calibri"/>
                <a:sym typeface="Calibri"/>
              </a:rPr>
              <a:t>THANK YOU</a:t>
            </a:r>
            <a:endParaRPr/>
          </a:p>
        </p:txBody>
      </p:sp>
      <p:pic>
        <p:nvPicPr>
          <p:cNvPr id="318" name="Google Shape;318;p26"/>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3"/>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3"/>
          <p:cNvSpPr/>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3400">
                <a:solidFill>
                  <a:srgbClr val="FFFFFF"/>
                </a:solidFill>
                <a:latin typeface="Calibri"/>
                <a:ea typeface="Calibri"/>
                <a:cs typeface="Calibri"/>
                <a:sym typeface="Calibri"/>
              </a:rPr>
              <a:t>How an Organism’s Genotype Determines its Phenotype? </a:t>
            </a:r>
            <a:endParaRPr/>
          </a:p>
        </p:txBody>
      </p:sp>
      <p:sp>
        <p:nvSpPr>
          <p:cNvPr id="107" name="Google Shape;107;p3"/>
          <p:cNvSpPr/>
          <p:nvPr/>
        </p:nvSpPr>
        <p:spPr>
          <a:xfrm>
            <a:off x="1201783" y="1622745"/>
            <a:ext cx="9893847" cy="4378810"/>
          </a:xfrm>
          <a:prstGeom prst="rect">
            <a:avLst/>
          </a:prstGeom>
          <a:noFill/>
          <a:ln>
            <a:noFill/>
          </a:ln>
        </p:spPr>
        <p:txBody>
          <a:bodyPr anchorCtr="0" anchor="ctr" bIns="45700" lIns="91425" spcFirstLastPara="1" rIns="91425" wrap="square" tIns="45700">
            <a:noAutofit/>
          </a:bodyPr>
          <a:lstStyle/>
          <a:p>
            <a:pPr indent="107950" lvl="0" marL="0" marR="0" rtl="0" algn="l">
              <a:lnSpc>
                <a:spcPct val="90000"/>
              </a:lnSpc>
              <a:spcBef>
                <a:spcPts val="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Genotype: </a:t>
            </a:r>
            <a:r>
              <a:rPr lang="en-US" sz="1700">
                <a:solidFill>
                  <a:schemeClr val="dk1"/>
                </a:solidFill>
                <a:latin typeface="Calibri"/>
                <a:ea typeface="Calibri"/>
                <a:cs typeface="Calibri"/>
                <a:sym typeface="Calibri"/>
              </a:rPr>
              <a:t>An organism’s </a:t>
            </a:r>
            <a:r>
              <a:rPr i="1" lang="en-US" sz="1700">
                <a:solidFill>
                  <a:schemeClr val="dk1"/>
                </a:solidFill>
                <a:latin typeface="Calibri"/>
                <a:ea typeface="Calibri"/>
                <a:cs typeface="Calibri"/>
                <a:sym typeface="Calibri"/>
              </a:rPr>
              <a:t>genotype</a:t>
            </a:r>
            <a:r>
              <a:rPr lang="en-US" sz="1700">
                <a:solidFill>
                  <a:schemeClr val="dk1"/>
                </a:solidFill>
                <a:latin typeface="Calibri"/>
                <a:ea typeface="Calibri"/>
                <a:cs typeface="Calibri"/>
                <a:sym typeface="Calibri"/>
              </a:rPr>
              <a:t>, its genetic makeup, is the heritable information contained in the sequence of nucleotide bases in its DNA.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Phenotype: </a:t>
            </a:r>
            <a:r>
              <a:rPr lang="en-US" sz="1700">
                <a:solidFill>
                  <a:schemeClr val="dk1"/>
                </a:solidFill>
                <a:latin typeface="Calibri"/>
                <a:ea typeface="Calibri"/>
                <a:cs typeface="Calibri"/>
                <a:sym typeface="Calibri"/>
              </a:rPr>
              <a:t>The </a:t>
            </a:r>
            <a:r>
              <a:rPr i="1" lang="en-US" sz="1700">
                <a:solidFill>
                  <a:schemeClr val="dk1"/>
                </a:solidFill>
                <a:latin typeface="Calibri"/>
                <a:ea typeface="Calibri"/>
                <a:cs typeface="Calibri"/>
                <a:sym typeface="Calibri"/>
              </a:rPr>
              <a:t>phenotype</a:t>
            </a:r>
            <a:r>
              <a:rPr lang="en-US" sz="1700">
                <a:solidFill>
                  <a:schemeClr val="dk1"/>
                </a:solidFill>
                <a:latin typeface="Calibri"/>
                <a:ea typeface="Calibri"/>
                <a:cs typeface="Calibri"/>
                <a:sym typeface="Calibri"/>
              </a:rPr>
              <a:t>, the organism’s physical traits, arises from the actions of a wide variety of proteins. </a:t>
            </a:r>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285750" lvl="0" marL="28575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Gene: </a:t>
            </a:r>
            <a:r>
              <a:rPr lang="en-US" sz="1700">
                <a:solidFill>
                  <a:schemeClr val="dk1"/>
                </a:solidFill>
                <a:latin typeface="Calibri"/>
                <a:ea typeface="Calibri"/>
                <a:cs typeface="Calibri"/>
                <a:sym typeface="Calibri"/>
              </a:rPr>
              <a:t>A </a:t>
            </a:r>
            <a:r>
              <a:rPr b="1" lang="en-US" sz="1700">
                <a:solidFill>
                  <a:schemeClr val="dk1"/>
                </a:solidFill>
                <a:latin typeface="Calibri"/>
                <a:ea typeface="Calibri"/>
                <a:cs typeface="Calibri"/>
                <a:sym typeface="Calibri"/>
              </a:rPr>
              <a:t>gene</a:t>
            </a:r>
            <a:r>
              <a:rPr lang="en-US" sz="1700">
                <a:solidFill>
                  <a:schemeClr val="dk1"/>
                </a:solidFill>
                <a:latin typeface="Calibri"/>
                <a:ea typeface="Calibri"/>
                <a:cs typeface="Calibri"/>
                <a:sym typeface="Calibri"/>
              </a:rPr>
              <a:t> is the basic physical and functional unit of heredity. </a:t>
            </a:r>
            <a:r>
              <a:rPr b="1" lang="en-US" sz="1700">
                <a:solidFill>
                  <a:schemeClr val="dk1"/>
                </a:solidFill>
                <a:latin typeface="Calibri"/>
                <a:ea typeface="Calibri"/>
                <a:cs typeface="Calibri"/>
                <a:sym typeface="Calibri"/>
              </a:rPr>
              <a:t>Genes</a:t>
            </a:r>
            <a:r>
              <a:rPr lang="en-US" sz="1700">
                <a:solidFill>
                  <a:schemeClr val="dk1"/>
                </a:solidFill>
                <a:latin typeface="Calibri"/>
                <a:ea typeface="Calibri"/>
                <a:cs typeface="Calibri"/>
                <a:sym typeface="Calibri"/>
              </a:rPr>
              <a:t> are made up of DNA and DNA specifies the synthesis of proteins.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Transcription: </a:t>
            </a:r>
            <a:r>
              <a:rPr lang="en-US" sz="1700">
                <a:solidFill>
                  <a:schemeClr val="dk1"/>
                </a:solidFill>
                <a:latin typeface="Calibri"/>
                <a:ea typeface="Calibri"/>
                <a:cs typeface="Calibri"/>
                <a:sym typeface="Calibri"/>
              </a:rPr>
              <a:t>The transfer of genetic information from DNA into an RNA molecule.</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Translation: </a:t>
            </a:r>
            <a:r>
              <a:rPr lang="en-US" sz="1700">
                <a:solidFill>
                  <a:schemeClr val="dk1"/>
                </a:solidFill>
                <a:latin typeface="Calibri"/>
                <a:ea typeface="Calibri"/>
                <a:cs typeface="Calibri"/>
                <a:sym typeface="Calibri"/>
              </a:rPr>
              <a:t>The transfer of the information from RNA into a polypeptide (protein strand).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700"/>
              <a:buFont typeface="Arial"/>
              <a:buChar char="•"/>
            </a:pPr>
            <a:r>
              <a:rPr b="1" lang="en-US" sz="1700">
                <a:solidFill>
                  <a:schemeClr val="dk1"/>
                </a:solidFill>
                <a:latin typeface="Calibri"/>
                <a:ea typeface="Calibri"/>
                <a:cs typeface="Calibri"/>
                <a:sym typeface="Calibri"/>
              </a:rPr>
              <a:t>The relationship between genes and proteins is thus one of information flow: The function of a DNA.</a:t>
            </a:r>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b="1" sz="1700">
              <a:solidFill>
                <a:schemeClr val="dk1"/>
              </a:solidFill>
              <a:latin typeface="Calibri"/>
              <a:ea typeface="Calibri"/>
              <a:cs typeface="Calibri"/>
              <a:sym typeface="Calibri"/>
            </a:endParaRPr>
          </a:p>
        </p:txBody>
      </p:sp>
      <p:pic>
        <p:nvPicPr>
          <p:cNvPr id="108" name="Google Shape;108;p3"/>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b="0" l="0" r="0" t="0"/>
          <a:stretch/>
        </p:blipFill>
        <p:spPr>
          <a:xfrm>
            <a:off x="6574284" y="1088406"/>
            <a:ext cx="1346200" cy="1143000"/>
          </a:xfrm>
          <a:prstGeom prst="rect">
            <a:avLst/>
          </a:prstGeom>
          <a:noFill/>
          <a:ln>
            <a:noFill/>
          </a:ln>
        </p:spPr>
      </p:pic>
      <p:pic>
        <p:nvPicPr>
          <p:cNvPr id="114" name="Google Shape;114;p4"/>
          <p:cNvPicPr preferRelativeResize="0"/>
          <p:nvPr/>
        </p:nvPicPr>
        <p:blipFill rotWithShape="1">
          <a:blip r:embed="rId4">
            <a:alphaModFix/>
          </a:blip>
          <a:srcRect b="0" l="0" r="0" t="0"/>
          <a:stretch/>
        </p:blipFill>
        <p:spPr>
          <a:xfrm>
            <a:off x="7888400" y="1697265"/>
            <a:ext cx="584200" cy="698500"/>
          </a:xfrm>
          <a:prstGeom prst="rect">
            <a:avLst/>
          </a:prstGeom>
          <a:noFill/>
          <a:ln>
            <a:noFill/>
          </a:ln>
        </p:spPr>
      </p:pic>
      <p:pic>
        <p:nvPicPr>
          <p:cNvPr id="115" name="Google Shape;115;p4"/>
          <p:cNvPicPr preferRelativeResize="0"/>
          <p:nvPr/>
        </p:nvPicPr>
        <p:blipFill rotWithShape="1">
          <a:blip r:embed="rId5">
            <a:alphaModFix/>
          </a:blip>
          <a:srcRect b="0" l="0" r="0" t="0"/>
          <a:stretch/>
        </p:blipFill>
        <p:spPr>
          <a:xfrm>
            <a:off x="6647541" y="2438400"/>
            <a:ext cx="3650119" cy="3847833"/>
          </a:xfrm>
          <a:prstGeom prst="rect">
            <a:avLst/>
          </a:prstGeom>
          <a:noFill/>
          <a:ln>
            <a:noFill/>
          </a:ln>
        </p:spPr>
      </p:pic>
      <p:sp>
        <p:nvSpPr>
          <p:cNvPr id="116" name="Google Shape;116;p4"/>
          <p:cNvSpPr/>
          <p:nvPr/>
        </p:nvSpPr>
        <p:spPr>
          <a:xfrm>
            <a:off x="2479295" y="400827"/>
            <a:ext cx="772532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The Flow of Genetic Information in a Eukaryotic Cell </a:t>
            </a:r>
            <a:endParaRPr/>
          </a:p>
        </p:txBody>
      </p:sp>
      <p:sp>
        <p:nvSpPr>
          <p:cNvPr id="117" name="Google Shape;117;p4"/>
          <p:cNvSpPr/>
          <p:nvPr/>
        </p:nvSpPr>
        <p:spPr>
          <a:xfrm>
            <a:off x="1210604" y="3167973"/>
            <a:ext cx="4548511"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Calibri"/>
                <a:ea typeface="Calibri"/>
                <a:cs typeface="Calibri"/>
                <a:sym typeface="Calibri"/>
              </a:rPr>
              <a:t>A sequence of nucleotides in the DNA is transcribed into a molecule of RNA in the cell’s nucleus. The RNA travels to the cytoplasm, where it is translated into the specific amino acid sequence of a protein. </a:t>
            </a:r>
            <a:endParaRPr/>
          </a:p>
        </p:txBody>
      </p:sp>
      <p:pic>
        <p:nvPicPr>
          <p:cNvPr id="118" name="Google Shape;118;p4"/>
          <p:cNvPicPr preferRelativeResize="0"/>
          <p:nvPr/>
        </p:nvPicPr>
        <p:blipFill rotWithShape="1">
          <a:blip r:embed="rId6">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sp>
        <p:nvSpPr>
          <p:cNvPr id="123" name="Google Shape;123;p5"/>
          <p:cNvSpPr/>
          <p:nvPr/>
        </p:nvSpPr>
        <p:spPr>
          <a:xfrm>
            <a:off x="794188" y="486392"/>
            <a:ext cx="4362973" cy="1266017"/>
          </a:xfrm>
          <a:prstGeom prst="rect">
            <a:avLst/>
          </a:prstGeom>
          <a:noFill/>
          <a:ln>
            <a:noFill/>
          </a:ln>
        </p:spPr>
        <p:txBody>
          <a:bodyPr anchorCtr="0" anchor="b" bIns="45700" lIns="91425" spcFirstLastPara="1" rIns="91425" wrap="square" tIns="45700">
            <a:normAutofit/>
          </a:bodyPr>
          <a:lstStyle/>
          <a:p>
            <a:pPr indent="0" lvl="0" marL="0" marR="0" rtl="0" algn="l">
              <a:lnSpc>
                <a:spcPct val="80000"/>
              </a:lnSpc>
              <a:spcBef>
                <a:spcPts val="0"/>
              </a:spcBef>
              <a:spcAft>
                <a:spcPts val="0"/>
              </a:spcAft>
              <a:buNone/>
            </a:pPr>
            <a:r>
              <a:rPr b="1" lang="en-US" sz="3484">
                <a:solidFill>
                  <a:schemeClr val="accent5"/>
                </a:solidFill>
                <a:latin typeface="Calibri"/>
                <a:ea typeface="Calibri"/>
                <a:cs typeface="Calibri"/>
                <a:sym typeface="Calibri"/>
              </a:rPr>
              <a:t>Genetic Information and The Genetic Code</a:t>
            </a:r>
            <a:endParaRPr/>
          </a:p>
        </p:txBody>
      </p:sp>
      <p:sp>
        <p:nvSpPr>
          <p:cNvPr id="124" name="Google Shape;124;p5"/>
          <p:cNvSpPr/>
          <p:nvPr/>
        </p:nvSpPr>
        <p:spPr>
          <a:xfrm>
            <a:off x="232475" y="1836946"/>
            <a:ext cx="6021064" cy="474983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DNA carries the genetic information in the cells of all living organisms. It contains codes for the assembly of amino acids into all the proteins required in the body.</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The sequence of bases in a DNA molecule can determine the order of amino acids in a protein molecule. Groups of three bases called triplets represent different amino acids.</a:t>
            </a:r>
            <a:endParaRPr/>
          </a:p>
          <a:p>
            <a:pPr indent="0" lvl="0" marL="0" marR="0" rtl="0" algn="l">
              <a:spcBef>
                <a:spcPts val="600"/>
              </a:spcBef>
              <a:spcAft>
                <a:spcPts val="0"/>
              </a:spcAft>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This is the basis of the genetic code. There can be 64 (that is, 4</a:t>
            </a:r>
            <a:r>
              <a:rPr baseline="30000" lang="en-US" sz="1700">
                <a:solidFill>
                  <a:schemeClr val="dk1"/>
                </a:solidFill>
                <a:latin typeface="Calibri"/>
                <a:ea typeface="Calibri"/>
                <a:cs typeface="Calibri"/>
                <a:sym typeface="Calibri"/>
              </a:rPr>
              <a:t>3</a:t>
            </a:r>
            <a:r>
              <a:rPr lang="en-US" sz="1700">
                <a:solidFill>
                  <a:schemeClr val="dk1"/>
                </a:solidFill>
                <a:latin typeface="Calibri"/>
                <a:ea typeface="Calibri"/>
                <a:cs typeface="Calibri"/>
                <a:sym typeface="Calibri"/>
              </a:rPr>
              <a:t>) possible code words of this type—more than enough to specify the 20 amino acids. </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285750" lvl="0" marL="285750" marR="0" rtl="0" algn="l">
              <a:spcBef>
                <a:spcPts val="600"/>
              </a:spcBef>
              <a:spcAft>
                <a:spcPts val="0"/>
              </a:spcAft>
              <a:buClr>
                <a:srgbClr val="E9EDF1"/>
              </a:buClr>
              <a:buSzPts val="1360"/>
              <a:buFont typeface="Arial"/>
              <a:buChar char="•"/>
            </a:pPr>
            <a:r>
              <a:rPr lang="en-US" sz="1700">
                <a:solidFill>
                  <a:schemeClr val="dk1"/>
                </a:solidFill>
                <a:latin typeface="Calibri"/>
                <a:ea typeface="Calibri"/>
                <a:cs typeface="Calibri"/>
                <a:sym typeface="Calibri"/>
              </a:rPr>
              <a:t>The flow of information from gene to protein is based on a triplet code. The genetic instructions for the amino acid sequence of a polypeptide chain are written in DNA and RNA as a series of three-base words called </a:t>
            </a:r>
            <a:r>
              <a:rPr b="1" lang="en-US" sz="1700">
                <a:solidFill>
                  <a:schemeClr val="dk1"/>
                </a:solidFill>
                <a:latin typeface="Calibri"/>
                <a:ea typeface="Calibri"/>
                <a:cs typeface="Calibri"/>
                <a:sym typeface="Calibri"/>
              </a:rPr>
              <a:t>codons</a:t>
            </a:r>
            <a:r>
              <a:rPr lang="en-US" sz="1700">
                <a:solidFill>
                  <a:schemeClr val="dk1"/>
                </a:solidFill>
                <a:latin typeface="Calibri"/>
                <a:ea typeface="Calibri"/>
                <a:cs typeface="Calibri"/>
                <a:sym typeface="Calibri"/>
              </a:rPr>
              <a:t>. </a:t>
            </a:r>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a:p>
            <a:pPr indent="86360" lvl="0" marL="0" marR="0" rtl="0" algn="l">
              <a:spcBef>
                <a:spcPts val="600"/>
              </a:spcBef>
              <a:spcAft>
                <a:spcPts val="0"/>
              </a:spcAft>
              <a:buClr>
                <a:srgbClr val="E9EDF1"/>
              </a:buClr>
              <a:buSzPts val="1360"/>
              <a:buFont typeface="Noto Sans Symbols"/>
              <a:buNone/>
            </a:pPr>
            <a:r>
              <a:t/>
            </a:r>
            <a:endParaRPr sz="1700">
              <a:solidFill>
                <a:schemeClr val="dk1"/>
              </a:solidFill>
              <a:latin typeface="Calibri"/>
              <a:ea typeface="Calibri"/>
              <a:cs typeface="Calibri"/>
              <a:sym typeface="Calibri"/>
            </a:endParaRPr>
          </a:p>
        </p:txBody>
      </p:sp>
      <p:pic>
        <p:nvPicPr>
          <p:cNvPr descr="Chart&#10;&#10;Description automatically generated" id="125" name="Google Shape;125;p5"/>
          <p:cNvPicPr preferRelativeResize="0"/>
          <p:nvPr/>
        </p:nvPicPr>
        <p:blipFill rotWithShape="1">
          <a:blip r:embed="rId3">
            <a:alphaModFix amt="90000"/>
          </a:blip>
          <a:srcRect b="0" l="0" r="0" t="0"/>
          <a:stretch/>
        </p:blipFill>
        <p:spPr>
          <a:xfrm>
            <a:off x="6426633" y="2226025"/>
            <a:ext cx="5788591" cy="3227303"/>
          </a:xfrm>
          <a:prstGeom prst="rect">
            <a:avLst/>
          </a:prstGeom>
          <a:noFill/>
          <a:ln>
            <a:noFill/>
          </a:ln>
        </p:spPr>
      </p:pic>
      <p:pic>
        <p:nvPicPr>
          <p:cNvPr id="126" name="Google Shape;126;p5"/>
          <p:cNvPicPr preferRelativeResize="0"/>
          <p:nvPr/>
        </p:nvPicPr>
        <p:blipFill rotWithShape="1">
          <a:blip r:embed="rId4">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 calcmode="lin" valueType="num">
                                      <p:cBhvr additive="base">
                                        <p:cTn dur="500"/>
                                        <p:tgtEl>
                                          <p:spTgt spid="12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anim calcmode="lin" valueType="num">
                                      <p:cBhvr additive="base">
                                        <p:cTn dur="500"/>
                                        <p:tgtEl>
                                          <p:spTgt spid="12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anim calcmode="lin" valueType="num">
                                      <p:cBhvr additive="base">
                                        <p:cTn dur="500"/>
                                        <p:tgtEl>
                                          <p:spTgt spid="12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anim calcmode="lin" valueType="num">
                                      <p:cBhvr additive="base">
                                        <p:cTn dur="500"/>
                                        <p:tgtEl>
                                          <p:spTgt spid="12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anim calcmode="lin" valueType="num">
                                      <p:cBhvr additive="base">
                                        <p:cTn dur="500"/>
                                        <p:tgtEl>
                                          <p:spTgt spid="12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5" st="5"/>
                                            </p:txEl>
                                          </p:spTgt>
                                        </p:tgtEl>
                                        <p:attrNameLst>
                                          <p:attrName>style.visibility</p:attrName>
                                        </p:attrNameLst>
                                      </p:cBhvr>
                                      <p:to>
                                        <p:strVal val="visible"/>
                                      </p:to>
                                    </p:set>
                                    <p:anim calcmode="lin" valueType="num">
                                      <p:cBhvr additive="base">
                                        <p:cTn dur="500"/>
                                        <p:tgtEl>
                                          <p:spTgt spid="12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6" st="6"/>
                                            </p:txEl>
                                          </p:spTgt>
                                        </p:tgtEl>
                                        <p:attrNameLst>
                                          <p:attrName>style.visibility</p:attrName>
                                        </p:attrNameLst>
                                      </p:cBhvr>
                                      <p:to>
                                        <p:strVal val="visible"/>
                                      </p:to>
                                    </p:set>
                                    <p:anim calcmode="lin" valueType="num">
                                      <p:cBhvr additive="base">
                                        <p:cTn dur="500"/>
                                        <p:tgtEl>
                                          <p:spTgt spid="12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7" st="7"/>
                                            </p:txEl>
                                          </p:spTgt>
                                        </p:tgtEl>
                                        <p:attrNameLst>
                                          <p:attrName>style.visibility</p:attrName>
                                        </p:attrNameLst>
                                      </p:cBhvr>
                                      <p:to>
                                        <p:strVal val="visible"/>
                                      </p:to>
                                    </p:set>
                                    <p:anim calcmode="lin" valueType="num">
                                      <p:cBhvr additive="base">
                                        <p:cTn dur="500"/>
                                        <p:tgtEl>
                                          <p:spTgt spid="12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8" st="8"/>
                                            </p:txEl>
                                          </p:spTgt>
                                        </p:tgtEl>
                                        <p:attrNameLst>
                                          <p:attrName>style.visibility</p:attrName>
                                        </p:attrNameLst>
                                      </p:cBhvr>
                                      <p:to>
                                        <p:strVal val="visible"/>
                                      </p:to>
                                    </p:set>
                                    <p:anim calcmode="lin" valueType="num">
                                      <p:cBhvr additive="base">
                                        <p:cTn dur="500"/>
                                        <p:tgtEl>
                                          <p:spTgt spid="12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9" st="9"/>
                                            </p:txEl>
                                          </p:spTgt>
                                        </p:tgtEl>
                                        <p:attrNameLst>
                                          <p:attrName>style.visibility</p:attrName>
                                        </p:attrNameLst>
                                      </p:cBhvr>
                                      <p:to>
                                        <p:strVal val="visible"/>
                                      </p:to>
                                    </p:set>
                                    <p:anim calcmode="lin" valueType="num">
                                      <p:cBhvr additive="base">
                                        <p:cTn dur="500"/>
                                        <p:tgtEl>
                                          <p:spTgt spid="12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xEl>
                                              <p:pRg end="10" st="10"/>
                                            </p:txEl>
                                          </p:spTgt>
                                        </p:tgtEl>
                                        <p:attrNameLst>
                                          <p:attrName>style.visibility</p:attrName>
                                        </p:attrNameLst>
                                      </p:cBhvr>
                                      <p:to>
                                        <p:strVal val="visible"/>
                                      </p:to>
                                    </p:set>
                                    <p:anim calcmode="lin" valueType="num">
                                      <p:cBhvr additive="base">
                                        <p:cTn dur="500"/>
                                        <p:tgtEl>
                                          <p:spTgt spid="12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 name="Shape 130"/>
        <p:cNvGrpSpPr/>
        <p:nvPr/>
      </p:nvGrpSpPr>
      <p:grpSpPr>
        <a:xfrm>
          <a:off x="0" y="0"/>
          <a:ext cx="0" cy="0"/>
          <a:chOff x="0" y="0"/>
          <a:chExt cx="0" cy="0"/>
        </a:xfrm>
      </p:grpSpPr>
      <p:sp>
        <p:nvSpPr>
          <p:cNvPr id="131" name="Google Shape;131;p6"/>
          <p:cNvSpPr/>
          <p:nvPr/>
        </p:nvSpPr>
        <p:spPr>
          <a:xfrm>
            <a:off x="887204" y="693640"/>
            <a:ext cx="106976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From Nucleotides to Amino Acids: The Flow of Chemical Language of DNA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a:t>
            </a:r>
            <a:endParaRPr/>
          </a:p>
        </p:txBody>
      </p:sp>
      <p:pic>
        <p:nvPicPr>
          <p:cNvPr id="132" name="Google Shape;132;p6"/>
          <p:cNvPicPr preferRelativeResize="0"/>
          <p:nvPr/>
        </p:nvPicPr>
        <p:blipFill rotWithShape="1">
          <a:blip r:embed="rId3">
            <a:alphaModFix/>
          </a:blip>
          <a:srcRect b="0" l="0" r="0" t="0"/>
          <a:stretch/>
        </p:blipFill>
        <p:spPr>
          <a:xfrm>
            <a:off x="6866689" y="2244224"/>
            <a:ext cx="4248002" cy="3920136"/>
          </a:xfrm>
          <a:prstGeom prst="rect">
            <a:avLst/>
          </a:prstGeom>
          <a:noFill/>
          <a:ln>
            <a:noFill/>
          </a:ln>
        </p:spPr>
      </p:pic>
      <p:pic>
        <p:nvPicPr>
          <p:cNvPr id="133" name="Google Shape;133;p6"/>
          <p:cNvPicPr preferRelativeResize="0"/>
          <p:nvPr/>
        </p:nvPicPr>
        <p:blipFill rotWithShape="1">
          <a:blip r:embed="rId4">
            <a:alphaModFix/>
          </a:blip>
          <a:srcRect b="0" l="0" r="0" t="0"/>
          <a:stretch/>
        </p:blipFill>
        <p:spPr>
          <a:xfrm>
            <a:off x="6809649" y="1797444"/>
            <a:ext cx="659508" cy="593557"/>
          </a:xfrm>
          <a:prstGeom prst="rect">
            <a:avLst/>
          </a:prstGeom>
          <a:noFill/>
          <a:ln>
            <a:noFill/>
          </a:ln>
        </p:spPr>
      </p:pic>
      <p:sp>
        <p:nvSpPr>
          <p:cNvPr id="134" name="Google Shape;134;p6"/>
          <p:cNvSpPr/>
          <p:nvPr/>
        </p:nvSpPr>
        <p:spPr>
          <a:xfrm>
            <a:off x="641684" y="1568390"/>
            <a:ext cx="5454316" cy="535531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When a segment of DNA is transcribed, the result is an RNA molecule; here the nucleic acid language of DNA has simply been rewritten (transcribed) as a sequence of bases of RNA; the language is still that of nucleic acids.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Translation is the conversion of the nucleic acid language to the polypeptide language. Like nucleic acids, polypeptides are straight polymers, but the monomers that make them up—the letters of the polypeptide alphabet—are the 20 amino acids common to all organisms. </a:t>
            </a:r>
            <a:endParaRPr/>
          </a:p>
          <a:p>
            <a:pPr indent="0" lvl="0" marL="0" marR="0" rtl="0" algn="l">
              <a:spcBef>
                <a:spcPts val="0"/>
              </a:spcBef>
              <a:spcAft>
                <a:spcPts val="0"/>
              </a:spcAft>
              <a:buNone/>
            </a:pPr>
            <a:br>
              <a:rPr lang="en-U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0" lvl="0" marL="0" marR="0" rtl="0" algn="l">
              <a:spcBef>
                <a:spcPts val="0"/>
              </a:spcBef>
              <a:spcAft>
                <a:spcPts val="0"/>
              </a:spcAft>
              <a:buNone/>
            </a:pPr>
            <a:br>
              <a:rPr lang="en-U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pic>
        <p:nvPicPr>
          <p:cNvPr id="135" name="Google Shape;135;p6"/>
          <p:cNvPicPr preferRelativeResize="0"/>
          <p:nvPr/>
        </p:nvPicPr>
        <p:blipFill rotWithShape="1">
          <a:blip r:embed="rId5">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 calcmode="lin" valueType="num">
                                      <p:cBhvr additive="base">
                                        <p:cTn dur="500"/>
                                        <p:tgtEl>
                                          <p:spTgt spid="1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 calcmode="lin" valueType="num">
                                      <p:cBhvr additive="base">
                                        <p:cTn dur="500"/>
                                        <p:tgtEl>
                                          <p:spTgt spid="1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 calcmode="lin" valueType="num">
                                      <p:cBhvr additive="base">
                                        <p:cTn dur="500"/>
                                        <p:tgtEl>
                                          <p:spTgt spid="1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 calcmode="lin" valueType="num">
                                      <p:cBhvr additive="base">
                                        <p:cTn dur="500"/>
                                        <p:tgtEl>
                                          <p:spTgt spid="13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 calcmode="lin" valueType="num">
                                      <p:cBhvr additive="base">
                                        <p:cTn dur="500"/>
                                        <p:tgtEl>
                                          <p:spTgt spid="13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7"/>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7"/>
          <p:cNvSpPr txBox="1"/>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000">
                <a:solidFill>
                  <a:srgbClr val="FFFFFF"/>
                </a:solidFill>
                <a:latin typeface="Calibri"/>
                <a:ea typeface="Calibri"/>
                <a:cs typeface="Calibri"/>
                <a:sym typeface="Calibri"/>
              </a:rPr>
              <a:t>The Genetic Code</a:t>
            </a:r>
            <a:endParaRPr/>
          </a:p>
        </p:txBody>
      </p:sp>
      <p:sp>
        <p:nvSpPr>
          <p:cNvPr id="146" name="Google Shape;146;p7"/>
          <p:cNvSpPr/>
          <p:nvPr/>
        </p:nvSpPr>
        <p:spPr>
          <a:xfrm>
            <a:off x="1371599" y="2318197"/>
            <a:ext cx="9724031" cy="3683358"/>
          </a:xfrm>
          <a:prstGeom prst="rect">
            <a:avLst/>
          </a:prstGeom>
          <a:noFill/>
          <a:ln>
            <a:noFill/>
          </a:ln>
        </p:spPr>
        <p:txBody>
          <a:bodyPr anchorCtr="0" anchor="ctr" bIns="45700" lIns="91425" spcFirstLastPara="1" rIns="91425" wrap="square" tIns="45700">
            <a:noAutofit/>
          </a:bodyPr>
          <a:lstStyle/>
          <a:p>
            <a:pPr indent="0" lvl="0" marL="57150" marR="0" rtl="0" algn="l">
              <a:lnSpc>
                <a:spcPct val="90000"/>
              </a:lnSpc>
              <a:spcBef>
                <a:spcPts val="0"/>
              </a:spcBef>
              <a:spcAft>
                <a:spcPts val="0"/>
              </a:spcAft>
              <a:buNone/>
            </a:pPr>
            <a:r>
              <a:t/>
            </a:r>
            <a:endParaRPr sz="1700">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Genetic information is stored in DNA by means of a triplet code that is nearly universal to all living things on Earth. </a:t>
            </a:r>
            <a:endParaRPr/>
          </a:p>
          <a:p>
            <a:pPr indent="50800" lvl="0" marL="5715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Each “word” within the mRNA consists of three ribonucleotide letters, thus referred to as a </a:t>
            </a:r>
            <a:r>
              <a:rPr b="1" lang="en-US" sz="1700">
                <a:solidFill>
                  <a:schemeClr val="dk1"/>
                </a:solidFill>
                <a:latin typeface="Calibri"/>
                <a:ea typeface="Calibri"/>
                <a:cs typeface="Calibri"/>
                <a:sym typeface="Calibri"/>
              </a:rPr>
              <a:t>triplet code</a:t>
            </a:r>
            <a:r>
              <a:rPr lang="en-US" sz="1700">
                <a:solidFill>
                  <a:schemeClr val="dk1"/>
                </a:solidFill>
                <a:latin typeface="Calibri"/>
                <a:ea typeface="Calibri"/>
                <a:cs typeface="Calibri"/>
                <a:sym typeface="Calibri"/>
              </a:rPr>
              <a:t>. With several exceptions, each group of </a:t>
            </a:r>
            <a:r>
              <a:rPr i="1" lang="en-US" sz="1700">
                <a:solidFill>
                  <a:schemeClr val="dk1"/>
                </a:solidFill>
                <a:latin typeface="Calibri"/>
                <a:ea typeface="Calibri"/>
                <a:cs typeface="Calibri"/>
                <a:sym typeface="Calibri"/>
              </a:rPr>
              <a:t>three </a:t>
            </a:r>
            <a:r>
              <a:rPr lang="en-US" sz="1700">
                <a:solidFill>
                  <a:schemeClr val="dk1"/>
                </a:solidFill>
                <a:latin typeface="Calibri"/>
                <a:ea typeface="Calibri"/>
                <a:cs typeface="Calibri"/>
                <a:sym typeface="Calibri"/>
              </a:rPr>
              <a:t>ribonucleotides, called a </a:t>
            </a:r>
            <a:r>
              <a:rPr b="1" lang="en-US" sz="1700">
                <a:solidFill>
                  <a:schemeClr val="dk1"/>
                </a:solidFill>
                <a:latin typeface="Calibri"/>
                <a:ea typeface="Calibri"/>
                <a:cs typeface="Calibri"/>
                <a:sym typeface="Calibri"/>
              </a:rPr>
              <a:t>codon</a:t>
            </a:r>
            <a:r>
              <a:rPr lang="en-US" sz="1700">
                <a:solidFill>
                  <a:schemeClr val="dk1"/>
                </a:solidFill>
                <a:latin typeface="Calibri"/>
                <a:ea typeface="Calibri"/>
                <a:cs typeface="Calibri"/>
                <a:sym typeface="Calibri"/>
              </a:rPr>
              <a:t>, specifies </a:t>
            </a:r>
            <a:r>
              <a:rPr i="1" lang="en-US" sz="1700">
                <a:solidFill>
                  <a:schemeClr val="dk1"/>
                </a:solidFill>
                <a:latin typeface="Calibri"/>
                <a:ea typeface="Calibri"/>
                <a:cs typeface="Calibri"/>
                <a:sym typeface="Calibri"/>
              </a:rPr>
              <a:t>one </a:t>
            </a:r>
            <a:r>
              <a:rPr lang="en-US" sz="1700">
                <a:solidFill>
                  <a:schemeClr val="dk1"/>
                </a:solidFill>
                <a:latin typeface="Calibri"/>
                <a:ea typeface="Calibri"/>
                <a:cs typeface="Calibri"/>
                <a:sym typeface="Calibri"/>
              </a:rPr>
              <a:t>amino acid. </a:t>
            </a:r>
            <a:endParaRPr/>
          </a:p>
          <a:p>
            <a:pPr indent="50800" lvl="0" marL="5715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The code contains one "start” and three "stop” signals, triplets that </a:t>
            </a:r>
            <a:r>
              <a:rPr b="1" lang="en-US" sz="1700">
                <a:solidFill>
                  <a:schemeClr val="dk1"/>
                </a:solidFill>
                <a:latin typeface="Calibri"/>
                <a:ea typeface="Calibri"/>
                <a:cs typeface="Calibri"/>
                <a:sym typeface="Calibri"/>
              </a:rPr>
              <a:t>initiate </a:t>
            </a:r>
            <a:r>
              <a:rPr lang="en-US" sz="1700">
                <a:solidFill>
                  <a:schemeClr val="dk1"/>
                </a:solidFill>
                <a:latin typeface="Calibri"/>
                <a:ea typeface="Calibri"/>
                <a:cs typeface="Calibri"/>
                <a:sym typeface="Calibri"/>
              </a:rPr>
              <a:t>and </a:t>
            </a:r>
            <a:r>
              <a:rPr b="1" lang="en-US" sz="1700">
                <a:solidFill>
                  <a:schemeClr val="dk1"/>
                </a:solidFill>
                <a:latin typeface="Calibri"/>
                <a:ea typeface="Calibri"/>
                <a:cs typeface="Calibri"/>
                <a:sym typeface="Calibri"/>
              </a:rPr>
              <a:t>terminate </a:t>
            </a:r>
            <a:r>
              <a:rPr lang="en-US" sz="1700">
                <a:solidFill>
                  <a:schemeClr val="dk1"/>
                </a:solidFill>
                <a:latin typeface="Calibri"/>
                <a:ea typeface="Calibri"/>
                <a:cs typeface="Calibri"/>
                <a:sym typeface="Calibri"/>
              </a:rPr>
              <a:t>translation, respectively.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AUG encodes methionine, which initiates most polypeptide chains. All other amino acids except tryptophan, which is encoded only by UGG, are represented by two to six triplets. The triplets UAA, UAG, and UGA are termination signals and do not encode any amino acids. </a:t>
            </a:r>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p:txBody>
      </p:sp>
      <p:pic>
        <p:nvPicPr>
          <p:cNvPr id="147" name="Google Shape;147;p7"/>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 name="Shape 151"/>
        <p:cNvGrpSpPr/>
        <p:nvPr/>
      </p:nvGrpSpPr>
      <p:grpSpPr>
        <a:xfrm>
          <a:off x="0" y="0"/>
          <a:ext cx="0" cy="0"/>
          <a:chOff x="0" y="0"/>
          <a:chExt cx="0" cy="0"/>
        </a:xfrm>
      </p:grpSpPr>
      <p:sp>
        <p:nvSpPr>
          <p:cNvPr id="152" name="Google Shape;152;p8"/>
          <p:cNvSpPr/>
          <p:nvPr/>
        </p:nvSpPr>
        <p:spPr>
          <a:xfrm>
            <a:off x="839046" y="1002225"/>
            <a:ext cx="4800600" cy="2236921"/>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rPr lang="en-US" sz="5400">
                <a:solidFill>
                  <a:schemeClr val="accent5"/>
                </a:solidFill>
                <a:latin typeface="Calibri"/>
                <a:ea typeface="Calibri"/>
                <a:cs typeface="Calibri"/>
                <a:sym typeface="Calibri"/>
              </a:rPr>
              <a:t>The dictionary of the genetic code</a:t>
            </a:r>
            <a:endParaRPr/>
          </a:p>
        </p:txBody>
      </p:sp>
      <p:sp>
        <p:nvSpPr>
          <p:cNvPr id="153" name="Google Shape;153;p8"/>
          <p:cNvSpPr/>
          <p:nvPr/>
        </p:nvSpPr>
        <p:spPr>
          <a:xfrm>
            <a:off x="668409" y="3088312"/>
            <a:ext cx="3864401"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Notice that the codon AUG (highlighted in green) not only stands for the amino acid methionine (Met), but also functions as a signal to “start” translating the RNA at that place. Three of the 64 codons (highlighted in red) function as “stop” signals that mark the end of a genetic message, but do not encode any amino acids. </a:t>
            </a:r>
            <a:endParaRPr sz="1800">
              <a:solidFill>
                <a:schemeClr val="dk1"/>
              </a:solidFill>
              <a:latin typeface="Calibri"/>
              <a:ea typeface="Calibri"/>
              <a:cs typeface="Calibri"/>
              <a:sym typeface="Calibri"/>
            </a:endParaRPr>
          </a:p>
        </p:txBody>
      </p:sp>
      <p:pic>
        <p:nvPicPr>
          <p:cNvPr id="154" name="Google Shape;154;p8"/>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pic>
        <p:nvPicPr>
          <p:cNvPr id="155" name="Google Shape;155;p8"/>
          <p:cNvPicPr preferRelativeResize="0"/>
          <p:nvPr/>
        </p:nvPicPr>
        <p:blipFill rotWithShape="1">
          <a:blip r:embed="rId4">
            <a:alphaModFix/>
          </a:blip>
          <a:srcRect b="0" l="0" r="0" t="0"/>
          <a:stretch/>
        </p:blipFill>
        <p:spPr>
          <a:xfrm>
            <a:off x="5167105" y="744583"/>
            <a:ext cx="6674570" cy="53142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p9"/>
          <p:cNvSpPr/>
          <p:nvPr/>
        </p:nvSpPr>
        <p:spPr>
          <a:xfrm>
            <a:off x="528235" y="857251"/>
            <a:ext cx="5257800" cy="47221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accent5"/>
                </a:solidFill>
                <a:latin typeface="Calibri"/>
                <a:ea typeface="Calibri"/>
                <a:cs typeface="Calibri"/>
                <a:sym typeface="Calibri"/>
              </a:rPr>
              <a:t>Transcription: From DNA to RNA </a:t>
            </a:r>
            <a:endParaRPr/>
          </a:p>
        </p:txBody>
      </p:sp>
      <p:sp>
        <p:nvSpPr>
          <p:cNvPr id="161" name="Google Shape;161;p9"/>
          <p:cNvSpPr/>
          <p:nvPr/>
        </p:nvSpPr>
        <p:spPr>
          <a:xfrm>
            <a:off x="5844992" y="697421"/>
            <a:ext cx="5682712" cy="5442812"/>
          </a:xfrm>
          <a:prstGeom prst="rect">
            <a:avLst/>
          </a:prstGeom>
          <a:no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rgbClr val="E9EDF1"/>
              </a:buClr>
              <a:buSzPts val="1600"/>
              <a:buFont typeface="Arial"/>
              <a:buChar char="•"/>
            </a:pPr>
            <a:r>
              <a:rPr lang="en-US" sz="2000">
                <a:solidFill>
                  <a:schemeClr val="dk1"/>
                </a:solidFill>
                <a:latin typeface="Calibri"/>
                <a:ea typeface="Calibri"/>
                <a:cs typeface="Calibri"/>
                <a:sym typeface="Calibri"/>
              </a:rPr>
              <a:t>Transcription is the transfer of genetic information from DNA to RNA. In transcription, only one of the DNA strands serves as a template for the newly forming RNA molecule; the other strand is unused. </a:t>
            </a:r>
            <a:endParaRPr/>
          </a:p>
          <a:p>
            <a:pPr indent="101600" lvl="0" marL="0" marR="0" rtl="0" algn="l">
              <a:spcBef>
                <a:spcPts val="600"/>
              </a:spcBef>
              <a:spcAft>
                <a:spcPts val="0"/>
              </a:spcAft>
              <a:buClr>
                <a:srgbClr val="E9EDF1"/>
              </a:buClr>
              <a:buSzPts val="16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600"/>
              </a:spcBef>
              <a:spcAft>
                <a:spcPts val="0"/>
              </a:spcAft>
              <a:buClr>
                <a:srgbClr val="E9EDF1"/>
              </a:buClr>
              <a:buSzPts val="1600"/>
              <a:buFont typeface="Arial"/>
              <a:buChar char="•"/>
            </a:pPr>
            <a:r>
              <a:rPr lang="en-US" sz="2000">
                <a:solidFill>
                  <a:schemeClr val="dk1"/>
                </a:solidFill>
                <a:latin typeface="Calibri"/>
                <a:ea typeface="Calibri"/>
                <a:cs typeface="Calibri"/>
                <a:sym typeface="Calibri"/>
              </a:rPr>
              <a:t>The nucleotides that make up the new RNA molecule take their place one at a time along the DNA template strand by forming hydrogen bonds with the nucleotide bases there. </a:t>
            </a:r>
            <a:endParaRPr/>
          </a:p>
          <a:p>
            <a:pPr indent="101600" lvl="0" marL="0" marR="0" rtl="0" algn="l">
              <a:spcBef>
                <a:spcPts val="600"/>
              </a:spcBef>
              <a:spcAft>
                <a:spcPts val="0"/>
              </a:spcAft>
              <a:buClr>
                <a:srgbClr val="E9EDF1"/>
              </a:buClr>
              <a:buSzPts val="16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600"/>
              </a:spcBef>
              <a:spcAft>
                <a:spcPts val="0"/>
              </a:spcAft>
              <a:buClr>
                <a:srgbClr val="E9EDF1"/>
              </a:buClr>
              <a:buSzPts val="1600"/>
              <a:buFont typeface="Arial"/>
              <a:buChar char="•"/>
            </a:pPr>
            <a:r>
              <a:rPr lang="en-US" sz="2000">
                <a:solidFill>
                  <a:schemeClr val="dk1"/>
                </a:solidFill>
                <a:latin typeface="Calibri"/>
                <a:ea typeface="Calibri"/>
                <a:cs typeface="Calibri"/>
                <a:sym typeface="Calibri"/>
              </a:rPr>
              <a:t>The RNA nucleotides follow the usual base-pairing rules, except that U, rather than T, pairs with A. The RNA nucleotides are linked by the transcription enzyme </a:t>
            </a:r>
            <a:r>
              <a:rPr b="1" lang="en-US" sz="2000">
                <a:solidFill>
                  <a:schemeClr val="dk1"/>
                </a:solidFill>
                <a:latin typeface="Calibri"/>
                <a:ea typeface="Calibri"/>
                <a:cs typeface="Calibri"/>
                <a:sym typeface="Calibri"/>
              </a:rPr>
              <a:t>RNA polymerase</a:t>
            </a:r>
            <a:r>
              <a:rPr lang="en-US" sz="2000">
                <a:solidFill>
                  <a:schemeClr val="dk1"/>
                </a:solidFill>
                <a:latin typeface="Calibri"/>
                <a:ea typeface="Calibri"/>
                <a:cs typeface="Calibri"/>
                <a:sym typeface="Calibri"/>
              </a:rPr>
              <a:t>. </a:t>
            </a:r>
            <a:endParaRPr/>
          </a:p>
          <a:p>
            <a:pPr indent="0" lvl="0" marL="0" marR="0" rtl="0" algn="l">
              <a:spcBef>
                <a:spcPts val="600"/>
              </a:spcBef>
              <a:spcAft>
                <a:spcPts val="0"/>
              </a:spcAft>
              <a:buNone/>
            </a:pPr>
            <a:br>
              <a:rPr lang="en-U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pic>
        <p:nvPicPr>
          <p:cNvPr id="162" name="Google Shape;162;p9"/>
          <p:cNvPicPr preferRelativeResize="0"/>
          <p:nvPr/>
        </p:nvPicPr>
        <p:blipFill rotWithShape="1">
          <a:blip r:embed="rId3">
            <a:alphaModFix/>
          </a:blip>
          <a:srcRect b="0" l="0" r="0" t="0"/>
          <a:stretch/>
        </p:blipFill>
        <p:spPr>
          <a:xfrm>
            <a:off x="11155680" y="5950634"/>
            <a:ext cx="1040218" cy="90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 calcmode="lin" valueType="num">
                                      <p:cBhvr additive="base">
                                        <p:cTn dur="500"/>
                                        <p:tgtEl>
                                          <p:spTgt spid="16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 calcmode="lin" valueType="num">
                                      <p:cBhvr additive="base">
                                        <p:cTn dur="500"/>
                                        <p:tgtEl>
                                          <p:spTgt spid="16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 calcmode="lin" valueType="num">
                                      <p:cBhvr additive="base">
                                        <p:cTn dur="500"/>
                                        <p:tgtEl>
                                          <p:spTgt spid="16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 calcmode="lin" valueType="num">
                                      <p:cBhvr additive="base">
                                        <p:cTn dur="500"/>
                                        <p:tgtEl>
                                          <p:spTgt spid="16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 calcmode="lin" valueType="num">
                                      <p:cBhvr additive="base">
                                        <p:cTn dur="500"/>
                                        <p:tgtEl>
                                          <p:spTgt spid="16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 calcmode="lin" valueType="num">
                                      <p:cBhvr additive="base">
                                        <p:cTn dur="500"/>
                                        <p:tgtEl>
                                          <p:spTgt spid="16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2020-12-11T20:15:50Z</dcterms:created>
  <dc:creator>Firoze Haque</dc:creator>
</cp:coreProperties>
</file>